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1.bin" ContentType="application/vnd.openxmlformats-officedocument.oleObject"/>
  <Override PartName="/ppt/notesSlides/notesSlide15.xml" ContentType="application/vnd.openxmlformats-officedocument.presentationml.notesSlide+xml"/>
  <Override PartName="/ppt/embeddings/oleObject2.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20"/>
  </p:notesMasterIdLst>
  <p:sldIdLst>
    <p:sldId id="256" r:id="rId2"/>
    <p:sldId id="300" r:id="rId3"/>
    <p:sldId id="283" r:id="rId4"/>
    <p:sldId id="288" r:id="rId5"/>
    <p:sldId id="266" r:id="rId6"/>
    <p:sldId id="293" r:id="rId7"/>
    <p:sldId id="282" r:id="rId8"/>
    <p:sldId id="284" r:id="rId9"/>
    <p:sldId id="280" r:id="rId10"/>
    <p:sldId id="289" r:id="rId11"/>
    <p:sldId id="299" r:id="rId12"/>
    <p:sldId id="285" r:id="rId13"/>
    <p:sldId id="287" r:id="rId14"/>
    <p:sldId id="286" r:id="rId15"/>
    <p:sldId id="295" r:id="rId16"/>
    <p:sldId id="294" r:id="rId17"/>
    <p:sldId id="291" r:id="rId18"/>
    <p:sldId id="297"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3649FF"/>
    <a:srgbClr val="C4C4C4"/>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962" autoAdjust="0"/>
  </p:normalViewPr>
  <p:slideViewPr>
    <p:cSldViewPr snapToGrid="0" snapToObjects="1">
      <p:cViewPr>
        <p:scale>
          <a:sx n="150" d="100"/>
          <a:sy n="150" d="100"/>
        </p:scale>
        <p:origin x="-2288" y="-3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5C1771-1694-1145-B7B9-2EAED1EEAE9D}" type="datetimeFigureOut">
              <a:rPr lang="en-US" smtClean="0"/>
              <a:t>1/7/14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AE742D-266C-3949-9955-F48DC42E6AB5}" type="slidenum">
              <a:rPr lang="en-US" smtClean="0"/>
              <a:t>‹#›</a:t>
            </a:fld>
            <a:endParaRPr lang="en-US"/>
          </a:p>
        </p:txBody>
      </p:sp>
    </p:spTree>
    <p:extLst>
      <p:ext uri="{BB962C8B-B14F-4D97-AF65-F5344CB8AC3E}">
        <p14:creationId xmlns:p14="http://schemas.microsoft.com/office/powerpoint/2010/main" val="37870011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AE742D-266C-3949-9955-F48DC42E6AB5}" type="slidenum">
              <a:rPr lang="en-US" smtClean="0"/>
              <a:t>1</a:t>
            </a:fld>
            <a:endParaRPr lang="en-US"/>
          </a:p>
        </p:txBody>
      </p:sp>
    </p:spTree>
    <p:extLst>
      <p:ext uri="{BB962C8B-B14F-4D97-AF65-F5344CB8AC3E}">
        <p14:creationId xmlns:p14="http://schemas.microsoft.com/office/powerpoint/2010/main" val="3687538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AE742D-266C-3949-9955-F48DC42E6AB5}" type="slidenum">
              <a:rPr lang="en-US" smtClean="0"/>
              <a:t>10</a:t>
            </a:fld>
            <a:endParaRPr lang="en-US"/>
          </a:p>
        </p:txBody>
      </p:sp>
    </p:spTree>
    <p:extLst>
      <p:ext uri="{BB962C8B-B14F-4D97-AF65-F5344CB8AC3E}">
        <p14:creationId xmlns:p14="http://schemas.microsoft.com/office/powerpoint/2010/main" val="4236003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AE742D-266C-3949-9955-F48DC42E6AB5}" type="slidenum">
              <a:rPr lang="en-US" smtClean="0"/>
              <a:t>11</a:t>
            </a:fld>
            <a:endParaRPr lang="en-US"/>
          </a:p>
        </p:txBody>
      </p:sp>
    </p:spTree>
    <p:extLst>
      <p:ext uri="{BB962C8B-B14F-4D97-AF65-F5344CB8AC3E}">
        <p14:creationId xmlns:p14="http://schemas.microsoft.com/office/powerpoint/2010/main" val="501800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Confounded by fact that N (number of models) is not constant.</a:t>
            </a:r>
          </a:p>
          <a:p>
            <a:endParaRPr lang="en-US" dirty="0" smtClean="0"/>
          </a:p>
        </p:txBody>
      </p:sp>
      <p:sp>
        <p:nvSpPr>
          <p:cNvPr id="4" name="Slide Number Placeholder 3"/>
          <p:cNvSpPr>
            <a:spLocks noGrp="1"/>
          </p:cNvSpPr>
          <p:nvPr>
            <p:ph type="sldNum" sz="quarter" idx="10"/>
          </p:nvPr>
        </p:nvSpPr>
        <p:spPr/>
        <p:txBody>
          <a:bodyPr/>
          <a:lstStyle/>
          <a:p>
            <a:fld id="{1CAE742D-266C-3949-9955-F48DC42E6AB5}" type="slidenum">
              <a:rPr lang="en-US" smtClean="0"/>
              <a:t>12</a:t>
            </a:fld>
            <a:endParaRPr lang="en-US"/>
          </a:p>
        </p:txBody>
      </p:sp>
    </p:spTree>
    <p:extLst>
      <p:ext uri="{BB962C8B-B14F-4D97-AF65-F5344CB8AC3E}">
        <p14:creationId xmlns:p14="http://schemas.microsoft.com/office/powerpoint/2010/main" val="951816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Net land sink by simulation, by</a:t>
            </a:r>
            <a:r>
              <a:rPr lang="en-US" baseline="0" dirty="0" smtClean="0"/>
              <a:t> region, by decade. Multi-model mean across models. N (number of models) varies per simulation</a:t>
            </a:r>
          </a:p>
          <a:p>
            <a:endParaRPr lang="en-US" baseline="0" dirty="0" smtClean="0"/>
          </a:p>
          <a:p>
            <a:r>
              <a:rPr lang="en-US" baseline="0" dirty="0" err="1" smtClean="0"/>
              <a:t>Interdecadal</a:t>
            </a:r>
            <a:r>
              <a:rPr lang="en-US" baseline="0" dirty="0" smtClean="0"/>
              <a:t> variability controlled by time-varying climate</a:t>
            </a:r>
          </a:p>
          <a:p>
            <a:r>
              <a:rPr lang="en-US" baseline="0" dirty="0" smtClean="0"/>
              <a:t>Greater spread between simulations (sensitivity to driver data) in mid-latitudes, lower spread (sensitivity) and higher latitudes)</a:t>
            </a:r>
          </a:p>
          <a:p>
            <a:r>
              <a:rPr lang="en-US" baseline="0" dirty="0" smtClean="0"/>
              <a:t>In general, models predict net land sink in Northern Hemisphere and a net carbon loss in southern hemisphere</a:t>
            </a:r>
          </a:p>
        </p:txBody>
      </p:sp>
      <p:sp>
        <p:nvSpPr>
          <p:cNvPr id="4" name="Slide Number Placeholder 3"/>
          <p:cNvSpPr>
            <a:spLocks noGrp="1"/>
          </p:cNvSpPr>
          <p:nvPr>
            <p:ph type="sldNum" sz="quarter" idx="10"/>
          </p:nvPr>
        </p:nvSpPr>
        <p:spPr/>
        <p:txBody>
          <a:bodyPr/>
          <a:lstStyle/>
          <a:p>
            <a:fld id="{1CAE742D-266C-3949-9955-F48DC42E6AB5}" type="slidenum">
              <a:rPr lang="en-US" smtClean="0"/>
              <a:t>13</a:t>
            </a:fld>
            <a:endParaRPr lang="en-US"/>
          </a:p>
        </p:txBody>
      </p:sp>
    </p:spTree>
    <p:extLst>
      <p:ext uri="{BB962C8B-B14F-4D97-AF65-F5344CB8AC3E}">
        <p14:creationId xmlns:p14="http://schemas.microsoft.com/office/powerpoint/2010/main" val="1949951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Only </a:t>
            </a:r>
            <a:r>
              <a:rPr lang="en-US" baseline="0" dirty="0" smtClean="0"/>
              <a:t>those models that submitted RG1-SG3/BG1 are included in sensitivity analysis( (N=7 models, plus the mean across these 7 models).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CAE742D-266C-3949-9955-F48DC42E6AB5}" type="slidenum">
              <a:rPr lang="en-US" smtClean="0"/>
              <a:t>14</a:t>
            </a:fld>
            <a:endParaRPr lang="en-US"/>
          </a:p>
        </p:txBody>
      </p:sp>
    </p:spTree>
    <p:extLst>
      <p:ext uri="{BB962C8B-B14F-4D97-AF65-F5344CB8AC3E}">
        <p14:creationId xmlns:p14="http://schemas.microsoft.com/office/powerpoint/2010/main" val="1018690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AE742D-266C-3949-9955-F48DC42E6AB5}" type="slidenum">
              <a:rPr lang="en-US" smtClean="0"/>
              <a:t>15</a:t>
            </a:fld>
            <a:endParaRPr lang="en-US"/>
          </a:p>
        </p:txBody>
      </p:sp>
    </p:spTree>
    <p:extLst>
      <p:ext uri="{BB962C8B-B14F-4D97-AF65-F5344CB8AC3E}">
        <p14:creationId xmlns:p14="http://schemas.microsoft.com/office/powerpoint/2010/main" val="1233522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MME mean includes</a:t>
            </a:r>
            <a:r>
              <a:rPr lang="en-US" baseline="0" dirty="0" smtClean="0"/>
              <a:t> RG1-SG3 only (7 models; not BG1 since number of models changes).</a:t>
            </a:r>
          </a:p>
          <a:p>
            <a:endParaRPr lang="en-US" dirty="0" smtClean="0"/>
          </a:p>
          <a:p>
            <a:r>
              <a:rPr lang="en-US" dirty="0" smtClean="0"/>
              <a:t>In North</a:t>
            </a:r>
            <a:r>
              <a:rPr lang="en-US" baseline="0" dirty="0" smtClean="0"/>
              <a:t> America, starting in the 70s, most dominant driver of changes in net land sink appears to be time-varying CO2. See similar trends in Europe.</a:t>
            </a:r>
          </a:p>
          <a:p>
            <a:endParaRPr lang="en-US" baseline="0" dirty="0" smtClean="0"/>
          </a:p>
          <a:p>
            <a:r>
              <a:rPr lang="en-US" baseline="0" dirty="0" smtClean="0"/>
              <a:t>CO2 fertilization effect (or sensitivity to changes in CO2 appear to be stronger in models without dynamic nitrogen cycles.</a:t>
            </a:r>
          </a:p>
          <a:p>
            <a:endParaRPr lang="en-US" baseline="0" dirty="0" smtClean="0"/>
          </a:p>
          <a:p>
            <a:r>
              <a:rPr lang="en-US" baseline="0" dirty="0" smtClean="0"/>
              <a:t>Sensitivity to environmental drivers is more variable in tropical regions, particularly among those models that include a dynamic nitrogen cycle.</a:t>
            </a:r>
          </a:p>
          <a:p>
            <a:endParaRPr lang="en-US" baseline="0" dirty="0" smtClean="0"/>
          </a:p>
        </p:txBody>
      </p:sp>
      <p:sp>
        <p:nvSpPr>
          <p:cNvPr id="4" name="Slide Number Placeholder 3"/>
          <p:cNvSpPr>
            <a:spLocks noGrp="1"/>
          </p:cNvSpPr>
          <p:nvPr>
            <p:ph type="sldNum" sz="quarter" idx="10"/>
          </p:nvPr>
        </p:nvSpPr>
        <p:spPr/>
        <p:txBody>
          <a:bodyPr/>
          <a:lstStyle/>
          <a:p>
            <a:fld id="{1CAE742D-266C-3949-9955-F48DC42E6AB5}" type="slidenum">
              <a:rPr lang="en-US" smtClean="0"/>
              <a:t>16</a:t>
            </a:fld>
            <a:endParaRPr lang="en-US"/>
          </a:p>
        </p:txBody>
      </p:sp>
    </p:spTree>
    <p:extLst>
      <p:ext uri="{BB962C8B-B14F-4D97-AF65-F5344CB8AC3E}">
        <p14:creationId xmlns:p14="http://schemas.microsoft.com/office/powerpoint/2010/main" val="231549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AE742D-266C-3949-9955-F48DC42E6AB5}" type="slidenum">
              <a:rPr lang="en-US" smtClean="0"/>
              <a:t>17</a:t>
            </a:fld>
            <a:endParaRPr lang="en-US"/>
          </a:p>
        </p:txBody>
      </p:sp>
    </p:spTree>
    <p:extLst>
      <p:ext uri="{BB962C8B-B14F-4D97-AF65-F5344CB8AC3E}">
        <p14:creationId xmlns:p14="http://schemas.microsoft.com/office/powerpoint/2010/main" val="1083134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Adding more info here</a:t>
            </a:r>
            <a:endParaRPr lang="en-US" dirty="0"/>
          </a:p>
        </p:txBody>
      </p:sp>
      <p:sp>
        <p:nvSpPr>
          <p:cNvPr id="4" name="Slide Number Placeholder 3"/>
          <p:cNvSpPr>
            <a:spLocks noGrp="1"/>
          </p:cNvSpPr>
          <p:nvPr>
            <p:ph type="sldNum" sz="quarter" idx="10"/>
          </p:nvPr>
        </p:nvSpPr>
        <p:spPr/>
        <p:txBody>
          <a:bodyPr/>
          <a:lstStyle/>
          <a:p>
            <a:fld id="{1CAE742D-266C-3949-9955-F48DC42E6AB5}" type="slidenum">
              <a:rPr lang="en-US" smtClean="0"/>
              <a:t>18</a:t>
            </a:fld>
            <a:endParaRPr lang="en-US"/>
          </a:p>
        </p:txBody>
      </p:sp>
    </p:spTree>
    <p:extLst>
      <p:ext uri="{BB962C8B-B14F-4D97-AF65-F5344CB8AC3E}">
        <p14:creationId xmlns:p14="http://schemas.microsoft.com/office/powerpoint/2010/main" val="1549187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AE742D-266C-3949-9955-F48DC42E6AB5}" type="slidenum">
              <a:rPr lang="en-US" smtClean="0"/>
              <a:t>2</a:t>
            </a:fld>
            <a:endParaRPr lang="en-US"/>
          </a:p>
        </p:txBody>
      </p:sp>
    </p:spTree>
    <p:extLst>
      <p:ext uri="{BB962C8B-B14F-4D97-AF65-F5344CB8AC3E}">
        <p14:creationId xmlns:p14="http://schemas.microsoft.com/office/powerpoint/2010/main" val="1387747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AE742D-266C-3949-9955-F48DC42E6AB5}" type="slidenum">
              <a:rPr lang="en-US" smtClean="0"/>
              <a:t>3</a:t>
            </a:fld>
            <a:endParaRPr lang="en-US"/>
          </a:p>
        </p:txBody>
      </p:sp>
    </p:spTree>
    <p:extLst>
      <p:ext uri="{BB962C8B-B14F-4D97-AF65-F5344CB8AC3E}">
        <p14:creationId xmlns:p14="http://schemas.microsoft.com/office/powerpoint/2010/main" val="1742240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endParaRPr lang="en-US" sz="1100" baseline="0" dirty="0" smtClean="0"/>
          </a:p>
        </p:txBody>
      </p:sp>
      <p:sp>
        <p:nvSpPr>
          <p:cNvPr id="4" name="Slide Number Placeholder 3"/>
          <p:cNvSpPr>
            <a:spLocks noGrp="1"/>
          </p:cNvSpPr>
          <p:nvPr>
            <p:ph type="sldNum" sz="quarter" idx="10"/>
          </p:nvPr>
        </p:nvSpPr>
        <p:spPr/>
        <p:txBody>
          <a:bodyPr/>
          <a:lstStyle/>
          <a:p>
            <a:fld id="{1CAE742D-266C-3949-9955-F48DC42E6AB5}" type="slidenum">
              <a:rPr lang="en-US" smtClean="0"/>
              <a:t>4</a:t>
            </a:fld>
            <a:endParaRPr lang="en-US"/>
          </a:p>
        </p:txBody>
      </p:sp>
    </p:spTree>
    <p:extLst>
      <p:ext uri="{BB962C8B-B14F-4D97-AF65-F5344CB8AC3E}">
        <p14:creationId xmlns:p14="http://schemas.microsoft.com/office/powerpoint/2010/main" val="75919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1D593-00D1-4D9D-A491-2F5B4FF3C648}" type="slidenum">
              <a:rPr lang="en-US" smtClean="0"/>
              <a:pPr/>
              <a:t>5</a:t>
            </a:fld>
            <a:endParaRPr lang="en-US"/>
          </a:p>
        </p:txBody>
      </p:sp>
    </p:spTree>
    <p:extLst>
      <p:ext uri="{BB962C8B-B14F-4D97-AF65-F5344CB8AC3E}">
        <p14:creationId xmlns:p14="http://schemas.microsoft.com/office/powerpoint/2010/main" val="1392163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1D593-00D1-4D9D-A491-2F5B4FF3C648}" type="slidenum">
              <a:rPr lang="en-US" smtClean="0"/>
              <a:pPr/>
              <a:t>6</a:t>
            </a:fld>
            <a:endParaRPr lang="en-US"/>
          </a:p>
        </p:txBody>
      </p:sp>
    </p:spTree>
    <p:extLst>
      <p:ext uri="{BB962C8B-B14F-4D97-AF65-F5344CB8AC3E}">
        <p14:creationId xmlns:p14="http://schemas.microsoft.com/office/powerpoint/2010/main" val="1392163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Net land sink estimates from</a:t>
            </a:r>
            <a:r>
              <a:rPr lang="en-US" baseline="0" dirty="0" smtClean="0"/>
              <a:t> participating </a:t>
            </a:r>
            <a:r>
              <a:rPr lang="en-US" baseline="0" dirty="0" err="1" smtClean="0"/>
              <a:t>MsTMIP</a:t>
            </a:r>
            <a:r>
              <a:rPr lang="en-US" baseline="0" dirty="0" smtClean="0"/>
              <a:t> models is derived from model estimates of Net Ecosystem Exchange (NEE).</a:t>
            </a:r>
          </a:p>
          <a:p>
            <a:endParaRPr lang="en-US" baseline="0" dirty="0" smtClean="0"/>
          </a:p>
          <a:p>
            <a:r>
              <a:rPr lang="en-US" baseline="0" dirty="0" smtClean="0"/>
              <a:t>As defined by the </a:t>
            </a:r>
            <a:r>
              <a:rPr lang="en-US" baseline="0" dirty="0" err="1" smtClean="0"/>
              <a:t>MsTMIP</a:t>
            </a:r>
            <a:r>
              <a:rPr lang="en-US" baseline="0" dirty="0" smtClean="0"/>
              <a:t> protocol, NEE not only equals the product of Ecosystem Respiration minus Gross Primary Productivity, but also other CO2 emissions returned to the atmosphere from fire, product emissions and aquatic emissions. Not all </a:t>
            </a:r>
            <a:r>
              <a:rPr lang="en-US" baseline="0" dirty="0" err="1" smtClean="0"/>
              <a:t>MsTMIP</a:t>
            </a:r>
            <a:r>
              <a:rPr lang="en-US" baseline="0" dirty="0" smtClean="0"/>
              <a:t> models consider all of these component fluxes.</a:t>
            </a:r>
            <a:endParaRPr lang="en-US" dirty="0"/>
          </a:p>
        </p:txBody>
      </p:sp>
      <p:sp>
        <p:nvSpPr>
          <p:cNvPr id="4" name="Slide Number Placeholder 3"/>
          <p:cNvSpPr>
            <a:spLocks noGrp="1"/>
          </p:cNvSpPr>
          <p:nvPr>
            <p:ph type="sldNum" sz="quarter" idx="10"/>
          </p:nvPr>
        </p:nvSpPr>
        <p:spPr/>
        <p:txBody>
          <a:bodyPr/>
          <a:lstStyle/>
          <a:p>
            <a:fld id="{AE2B26B0-E35E-4C48-A715-B8B859C2E16C}"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Compare</a:t>
            </a:r>
            <a:r>
              <a:rPr lang="en-US" baseline="0" dirty="0" smtClean="0"/>
              <a:t> </a:t>
            </a:r>
            <a:r>
              <a:rPr lang="en-US" baseline="0" dirty="0" smtClean="0"/>
              <a:t>estimates of the net land sink from the </a:t>
            </a:r>
            <a:r>
              <a:rPr lang="en-US" baseline="0" dirty="0" err="1" smtClean="0"/>
              <a:t>MsTMIP</a:t>
            </a:r>
            <a:r>
              <a:rPr lang="en-US" baseline="0" dirty="0" smtClean="0"/>
              <a:t> ensemble of models to an independent estimate of flux taken from the Global Carbon Project’s Carbon Budget.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GCP land sink is calculated as a residual or the difference the other terms in the mass balance budget.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GCP carbon budget accounts for land-use change emissions separately. LULCC is a prescribed input driver for the </a:t>
            </a:r>
            <a:r>
              <a:rPr lang="en-US" baseline="0" dirty="0" err="1" smtClean="0"/>
              <a:t>MsTMIP</a:t>
            </a:r>
            <a:r>
              <a:rPr lang="en-US" baseline="0" dirty="0" smtClean="0"/>
              <a:t> simulations, thus the impacts of land-use change are accounted for explicitly in model estimates of NEE. </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3A9366CE-817F-6141-8CE4-5A65179CAFB8}" type="slidenum">
              <a:rPr lang="en-US" smtClean="0"/>
              <a:t>8</a:t>
            </a:fld>
            <a:endParaRPr lang="en-US" dirty="0"/>
          </a:p>
        </p:txBody>
      </p:sp>
    </p:spTree>
    <p:extLst>
      <p:ext uri="{BB962C8B-B14F-4D97-AF65-F5344CB8AC3E}">
        <p14:creationId xmlns:p14="http://schemas.microsoft.com/office/powerpoint/2010/main" val="4171780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CAE742D-266C-3949-9955-F48DC42E6AB5}" type="slidenum">
              <a:rPr lang="en-US" smtClean="0"/>
              <a:t>9</a:t>
            </a:fld>
            <a:endParaRPr lang="en-US"/>
          </a:p>
        </p:txBody>
      </p:sp>
    </p:spTree>
    <p:extLst>
      <p:ext uri="{BB962C8B-B14F-4D97-AF65-F5344CB8AC3E}">
        <p14:creationId xmlns:p14="http://schemas.microsoft.com/office/powerpoint/2010/main" val="2843676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61ED2A-7AEA-BA4E-AF99-5482B13C7FDB}" type="datetimeFigureOut">
              <a:rPr lang="en-US" smtClean="0"/>
              <a:t>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61ED2A-7AEA-BA4E-AF99-5482B13C7FDB}" type="datetimeFigureOut">
              <a:rPr lang="en-US" smtClean="0"/>
              <a:t>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9A4F2-4368-B14D-828E-34F9757BF703}"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61ED2A-7AEA-BA4E-AF99-5482B13C7FDB}" type="datetimeFigureOut">
              <a:rPr lang="en-US" smtClean="0"/>
              <a:t>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9A4F2-4368-B14D-828E-34F9757BF703}"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71500" y="0"/>
            <a:ext cx="8067675" cy="561975"/>
          </a:xfrm>
          <a:prstGeom prst="rect">
            <a:avLst/>
          </a:prstGeom>
        </p:spPr>
        <p:txBody>
          <a:bodyPr anchor="ctr" anchorCtr="0"/>
          <a:lstStyle>
            <a:lvl1pPr algn="l">
              <a:defRPr sz="2400" b="1">
                <a:solidFill>
                  <a:schemeClr val="accent2"/>
                </a:solidFill>
                <a:latin typeface="Arial Narrow" pitchFamily="34" charset="0"/>
              </a:defRPr>
            </a:lvl1pPr>
          </a:lstStyle>
          <a:p>
            <a:r>
              <a:rPr lang="en-US" dirty="0" smtClean="0"/>
              <a:t>Click to edit Master title style</a:t>
            </a:r>
            <a:endParaRPr lang="en-GB" dirty="0"/>
          </a:p>
        </p:txBody>
      </p:sp>
      <p:sp>
        <p:nvSpPr>
          <p:cNvPr id="6" name="Text Placeholder 5"/>
          <p:cNvSpPr>
            <a:spLocks noGrp="1"/>
          </p:cNvSpPr>
          <p:nvPr>
            <p:ph type="body" sz="quarter" idx="10"/>
          </p:nvPr>
        </p:nvSpPr>
        <p:spPr>
          <a:xfrm>
            <a:off x="457200" y="627321"/>
            <a:ext cx="8210550" cy="706179"/>
          </a:xfrm>
          <a:prstGeom prst="rect">
            <a:avLst/>
          </a:prstGeom>
        </p:spPr>
        <p:txBody>
          <a:bodyPr/>
          <a:lstStyle>
            <a:lvl1pPr marL="0" indent="0" algn="ctr">
              <a:buNone/>
              <a:defRPr sz="1800">
                <a:solidFill>
                  <a:schemeClr val="accent2"/>
                </a:solidFill>
                <a:latin typeface="Arial" pitchFamily="34" charset="0"/>
                <a:cs typeface="Arial" pitchFamily="34" charset="0"/>
              </a:defRPr>
            </a:lvl1pPr>
          </a:lstStyle>
          <a:p>
            <a:pPr lvl="0"/>
            <a:r>
              <a:rPr lang="en-US" dirty="0" smtClean="0"/>
              <a:t>Click to edit Master text styles</a:t>
            </a:r>
          </a:p>
        </p:txBody>
      </p:sp>
      <p:sp>
        <p:nvSpPr>
          <p:cNvPr id="7" name="Text Placeholder 5"/>
          <p:cNvSpPr>
            <a:spLocks noGrp="1"/>
          </p:cNvSpPr>
          <p:nvPr>
            <p:ph type="body" sz="quarter" idx="11"/>
          </p:nvPr>
        </p:nvSpPr>
        <p:spPr>
          <a:xfrm>
            <a:off x="466725" y="6153150"/>
            <a:ext cx="8210550" cy="704850"/>
          </a:xfrm>
          <a:prstGeom prst="rect">
            <a:avLst/>
          </a:prstGeom>
        </p:spPr>
        <p:txBody>
          <a:bodyPr/>
          <a:lstStyle>
            <a:lvl1pPr marL="0" indent="0" algn="ctr">
              <a:buNone/>
              <a:defRPr sz="1400">
                <a:solidFill>
                  <a:schemeClr val="tx1"/>
                </a:solidFill>
                <a:latin typeface="Arial" pitchFamily="34" charset="0"/>
                <a:cs typeface="Arial"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4036840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61ED2A-7AEA-BA4E-AF99-5482B13C7FDB}" type="datetimeFigureOut">
              <a:rPr lang="en-US" smtClean="0"/>
              <a:t>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9A4F2-4368-B14D-828E-34F9757BF703}"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61ED2A-7AEA-BA4E-AF99-5482B13C7FDB}" type="datetimeFigureOut">
              <a:rPr lang="en-US" smtClean="0"/>
              <a:t>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9A4F2-4368-B14D-828E-34F9757BF703}"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61ED2A-7AEA-BA4E-AF99-5482B13C7FDB}" type="datetimeFigureOut">
              <a:rPr lang="en-US" smtClean="0"/>
              <a:t>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79A4F2-4368-B14D-828E-34F9757BF703}"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61ED2A-7AEA-BA4E-AF99-5482B13C7FDB}" type="datetimeFigureOut">
              <a:rPr lang="en-US" smtClean="0"/>
              <a:t>1/7/14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79A4F2-4368-B14D-828E-34F9757BF703}"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61ED2A-7AEA-BA4E-AF99-5482B13C7FDB}" type="datetimeFigureOut">
              <a:rPr lang="en-US" smtClean="0"/>
              <a:t>1/7/14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79A4F2-4368-B14D-828E-34F9757BF703}"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61ED2A-7AEA-BA4E-AF99-5482B13C7FDB}" type="datetimeFigureOut">
              <a:rPr lang="en-US" smtClean="0"/>
              <a:t>1/7/14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79A4F2-4368-B14D-828E-34F9757BF703}"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61ED2A-7AEA-BA4E-AF99-5482B13C7FDB}" type="datetimeFigureOut">
              <a:rPr lang="en-US" smtClean="0"/>
              <a:t>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79A4F2-4368-B14D-828E-34F9757BF703}"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61ED2A-7AEA-BA4E-AF99-5482B13C7FDB}" type="datetimeFigureOut">
              <a:rPr lang="en-US" smtClean="0"/>
              <a:t>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79A4F2-4368-B14D-828E-34F9757BF703}"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1ED2A-7AEA-BA4E-AF99-5482B13C7FDB}" type="datetimeFigureOut">
              <a:rPr lang="en-US" smtClean="0"/>
              <a:t>1/7/14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9A4F2-4368-B14D-828E-34F9757BF703}"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 Id="rId10"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1.bin"/><Relationship Id="rId5" Type="http://schemas.openxmlformats.org/officeDocument/2006/relationships/image" Target="../media/image28.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22.png"/><Relationship Id="rId5" Type="http://schemas.openxmlformats.org/officeDocument/2006/relationships/oleObject" Target="../embeddings/oleObject2.bin"/><Relationship Id="rId6" Type="http://schemas.openxmlformats.org/officeDocument/2006/relationships/image" Target="../media/image28.emf"/><Relationship Id="rId7" Type="http://schemas.openxmlformats.org/officeDocument/2006/relationships/image" Target="../media/image29.png"/><Relationship Id="rId8" Type="http://schemas.openxmlformats.org/officeDocument/2006/relationships/image" Target="../media/image27.png"/><Relationship Id="rId9" Type="http://schemas.openxmlformats.org/officeDocument/2006/relationships/image" Target="../media/image30.png"/><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9.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0.png"/><Relationship Id="rId9" Type="http://schemas.openxmlformats.org/officeDocument/2006/relationships/image" Target="../media/image34.png"/><Relationship Id="rId10" Type="http://schemas.openxmlformats.org/officeDocument/2006/relationships/image" Target="../media/image35.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nacp.ornl.gov/MsTMIP.shtml"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package" Target="../embeddings/Microsoft_Word_Document1.docx"/><Relationship Id="rId5" Type="http://schemas.openxmlformats.org/officeDocument/2006/relationships/image" Target="../media/image2.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jpe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hyperlink" Target="http://www.earth-syst-sci-data-discuss.net/5/1107/2012" TargetMode="External"/><Relationship Id="rId10" Type="http://schemas.openxmlformats.org/officeDocument/2006/relationships/hyperlink" Target="http://www.globalcarbonproject.org/carbonbudget/" TargetMode="External"/><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330199" y="493712"/>
            <a:ext cx="8648099" cy="1470025"/>
          </a:xfrm>
        </p:spPr>
        <p:txBody>
          <a:bodyPr>
            <a:noAutofit/>
          </a:bodyPr>
          <a:lstStyle/>
          <a:p>
            <a:r>
              <a:rPr lang="en-US" sz="3200" dirty="0">
                <a:solidFill>
                  <a:schemeClr val="accent6">
                    <a:lumMod val="60000"/>
                    <a:lumOff val="40000"/>
                  </a:schemeClr>
                </a:solidFill>
              </a:rPr>
              <a:t>Global net land carbon sink: Results from the Multi-scale Synthesis and Terrestrial Model </a:t>
            </a:r>
            <a:r>
              <a:rPr lang="en-US" sz="3200" dirty="0" err="1">
                <a:solidFill>
                  <a:schemeClr val="accent6">
                    <a:lumMod val="60000"/>
                    <a:lumOff val="40000"/>
                  </a:schemeClr>
                </a:solidFill>
              </a:rPr>
              <a:t>Intercomparison</a:t>
            </a:r>
            <a:r>
              <a:rPr lang="en-US" sz="3200" dirty="0">
                <a:solidFill>
                  <a:schemeClr val="accent6">
                    <a:lumMod val="60000"/>
                    <a:lumOff val="40000"/>
                  </a:schemeClr>
                </a:solidFill>
              </a:rPr>
              <a:t> Project (</a:t>
            </a:r>
            <a:r>
              <a:rPr lang="en-US" sz="3200" dirty="0" err="1">
                <a:solidFill>
                  <a:schemeClr val="accent6">
                    <a:lumMod val="60000"/>
                    <a:lumOff val="40000"/>
                  </a:schemeClr>
                </a:solidFill>
              </a:rPr>
              <a:t>MsTMIP</a:t>
            </a:r>
            <a:r>
              <a:rPr lang="en-US" sz="3200" dirty="0">
                <a:solidFill>
                  <a:schemeClr val="accent6">
                    <a:lumMod val="60000"/>
                    <a:lumOff val="40000"/>
                  </a:schemeClr>
                </a:solidFill>
              </a:rPr>
              <a:t>)</a:t>
            </a:r>
          </a:p>
        </p:txBody>
      </p:sp>
      <p:sp>
        <p:nvSpPr>
          <p:cNvPr id="9" name="Subtitle 8"/>
          <p:cNvSpPr>
            <a:spLocks noGrp="1"/>
          </p:cNvSpPr>
          <p:nvPr>
            <p:ph type="subTitle" idx="1"/>
          </p:nvPr>
        </p:nvSpPr>
        <p:spPr>
          <a:xfrm>
            <a:off x="330199" y="4133904"/>
            <a:ext cx="8382001" cy="2207629"/>
          </a:xfrm>
        </p:spPr>
        <p:txBody>
          <a:bodyPr>
            <a:normAutofit/>
          </a:bodyPr>
          <a:lstStyle/>
          <a:p>
            <a:pPr>
              <a:spcBef>
                <a:spcPts val="0"/>
              </a:spcBef>
            </a:pPr>
            <a:r>
              <a:rPr lang="en-US" sz="2000" dirty="0" smtClean="0"/>
              <a:t>December 9, 2013</a:t>
            </a:r>
          </a:p>
          <a:p>
            <a:pPr>
              <a:spcBef>
                <a:spcPts val="0"/>
              </a:spcBef>
            </a:pPr>
            <a:r>
              <a:rPr lang="en-US" sz="2000" dirty="0" smtClean="0"/>
              <a:t>AGU Fall Meeting, San Francisco</a:t>
            </a:r>
          </a:p>
          <a:p>
            <a:pPr>
              <a:spcBef>
                <a:spcPts val="0"/>
              </a:spcBef>
            </a:pPr>
            <a:endParaRPr lang="en-US" sz="2000" dirty="0" smtClean="0"/>
          </a:p>
          <a:p>
            <a:r>
              <a:rPr lang="en-US" sz="2000" dirty="0"/>
              <a:t>Deborah N </a:t>
            </a:r>
            <a:r>
              <a:rPr lang="en-US" sz="2000" dirty="0" smtClean="0"/>
              <a:t>Huntzinger (</a:t>
            </a:r>
            <a:r>
              <a:rPr lang="en-US" sz="2000" dirty="0" err="1" smtClean="0"/>
              <a:t>deborah.huntzinger@nau.edu</a:t>
            </a:r>
            <a:r>
              <a:rPr lang="en-US" sz="2000" dirty="0" smtClean="0"/>
              <a:t>), </a:t>
            </a:r>
            <a:r>
              <a:rPr lang="en-US" sz="2000" dirty="0"/>
              <a:t>Christopher R. </a:t>
            </a:r>
            <a:r>
              <a:rPr lang="en-US" sz="2000" dirty="0" err="1"/>
              <a:t>Schwalm</a:t>
            </a:r>
            <a:r>
              <a:rPr lang="en-US" sz="2000" dirty="0"/>
              <a:t>, Anna M. </a:t>
            </a:r>
            <a:r>
              <a:rPr lang="en-US" sz="2000" dirty="0" err="1"/>
              <a:t>Michalak</a:t>
            </a:r>
            <a:r>
              <a:rPr lang="en-US" sz="2000" dirty="0"/>
              <a:t>, Robert B. Cook, Andrew R. Jacobson, Kevin Schaefer, </a:t>
            </a:r>
            <a:r>
              <a:rPr lang="en-US" sz="2000" dirty="0" err="1"/>
              <a:t>Yaxing</a:t>
            </a:r>
            <a:r>
              <a:rPr lang="en-US" sz="2000" dirty="0"/>
              <a:t> Wei</a:t>
            </a:r>
            <a:r>
              <a:rPr lang="en-US" sz="2000"/>
              <a:t>, </a:t>
            </a:r>
            <a:r>
              <a:rPr lang="en-US" sz="2000" smtClean="0"/>
              <a:t>and </a:t>
            </a:r>
            <a:r>
              <a:rPr lang="en-US" sz="2000" dirty="0" err="1"/>
              <a:t>MsTMIP</a:t>
            </a:r>
            <a:r>
              <a:rPr lang="en-US" sz="2000" dirty="0"/>
              <a:t> modeling teams.</a:t>
            </a: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745067" y="2294467"/>
            <a:ext cx="7433733" cy="1286933"/>
          </a:xfrm>
          <a:prstGeom prst="rect">
            <a:avLst/>
          </a:prstGeom>
          <a:ln>
            <a:noFill/>
          </a:ln>
        </p:spPr>
      </p:pic>
      <p:sp>
        <p:nvSpPr>
          <p:cNvPr id="2" name="Rectangle 1"/>
          <p:cNvSpPr/>
          <p:nvPr/>
        </p:nvSpPr>
        <p:spPr>
          <a:xfrm>
            <a:off x="2743464" y="3581400"/>
            <a:ext cx="3657071" cy="369332"/>
          </a:xfrm>
          <a:prstGeom prst="rect">
            <a:avLst/>
          </a:prstGeom>
        </p:spPr>
        <p:txBody>
          <a:bodyPr wrap="none">
            <a:spAutoFit/>
          </a:bodyPr>
          <a:lstStyle/>
          <a:p>
            <a:r>
              <a:rPr lang="en-US" dirty="0">
                <a:solidFill>
                  <a:srgbClr val="FAC090"/>
                </a:solidFill>
              </a:rPr>
              <a:t>http://</a:t>
            </a:r>
            <a:r>
              <a:rPr lang="en-US" dirty="0" err="1">
                <a:solidFill>
                  <a:srgbClr val="FAC090"/>
                </a:solidFill>
              </a:rPr>
              <a:t>nacp.ornl.gov</a:t>
            </a:r>
            <a:r>
              <a:rPr lang="en-US" dirty="0">
                <a:solidFill>
                  <a:srgbClr val="FAC090"/>
                </a:solidFill>
              </a:rPr>
              <a:t>/</a:t>
            </a:r>
            <a:r>
              <a:rPr lang="en-US" dirty="0" err="1">
                <a:solidFill>
                  <a:srgbClr val="FAC090"/>
                </a:solidFill>
              </a:rPr>
              <a:t>MsTMIP.shtml</a:t>
            </a:r>
            <a:endParaRPr lang="en-US" dirty="0">
              <a:solidFill>
                <a:srgbClr val="FAC090"/>
              </a:solidFill>
            </a:endParaRPr>
          </a:p>
        </p:txBody>
      </p:sp>
    </p:spTree>
    <p:extLst>
      <p:ext uri="{BB962C8B-B14F-4D97-AF65-F5344CB8AC3E}">
        <p14:creationId xmlns:p14="http://schemas.microsoft.com/office/powerpoint/2010/main" val="422204920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800" y="42330"/>
            <a:ext cx="6397826" cy="4525963"/>
          </a:xfrm>
        </p:spPr>
        <p:txBody>
          <a:bodyPr>
            <a:normAutofit/>
          </a:bodyPr>
          <a:lstStyle/>
          <a:p>
            <a:r>
              <a:rPr lang="en-US" sz="1800" dirty="0" smtClean="0"/>
              <a:t>Mean estimate from </a:t>
            </a:r>
            <a:r>
              <a:rPr lang="en-US" sz="1800" dirty="0" err="1" smtClean="0"/>
              <a:t>MsTMIP</a:t>
            </a:r>
            <a:r>
              <a:rPr lang="en-US" sz="1800" dirty="0" smtClean="0"/>
              <a:t> ensemble shows slightly stronger sink than GCP product.</a:t>
            </a:r>
          </a:p>
          <a:p>
            <a:r>
              <a:rPr lang="en-US" sz="1800" dirty="0" smtClean="0"/>
              <a:t>3 models predict a net land sink much greater than the GCP product.</a:t>
            </a:r>
          </a:p>
          <a:p>
            <a:r>
              <a:rPr lang="en-US" sz="1800" dirty="0" smtClean="0"/>
              <a:t>For 3 models, over the last 50 years, the land surface has operated as net source of carbon.</a:t>
            </a:r>
            <a:endParaRPr lang="en-US" sz="1800" dirty="0"/>
          </a:p>
        </p:txBody>
      </p:sp>
      <p:pic>
        <p:nvPicPr>
          <p:cNvPr id="4" name="Picture 3" descr="panel_Cnetflux_1959_20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800" y="1866900"/>
            <a:ext cx="6589353" cy="4602181"/>
          </a:xfrm>
          <a:prstGeom prst="rect">
            <a:avLst/>
          </a:prstGeom>
        </p:spPr>
      </p:pic>
      <p:pic>
        <p:nvPicPr>
          <p:cNvPr id="5" name="Picture 4" descr="panel_Cnetflux_1959_2010_shadeplot.png"/>
          <p:cNvPicPr>
            <a:picLocks noChangeAspect="1"/>
          </p:cNvPicPr>
          <p:nvPr/>
        </p:nvPicPr>
        <p:blipFill rotWithShape="1">
          <a:blip r:embed="rId4">
            <a:extLst>
              <a:ext uri="{28A0092B-C50C-407E-A947-70E740481C1C}">
                <a14:useLocalDpi xmlns:a14="http://schemas.microsoft.com/office/drawing/2010/main" val="0"/>
              </a:ext>
            </a:extLst>
          </a:blip>
          <a:srcRect l="84" r="2387"/>
          <a:stretch/>
        </p:blipFill>
        <p:spPr>
          <a:xfrm>
            <a:off x="6575626" y="127000"/>
            <a:ext cx="2360655" cy="1938867"/>
          </a:xfrm>
          <a:prstGeom prst="rect">
            <a:avLst/>
          </a:prstGeom>
        </p:spPr>
      </p:pic>
      <p:sp>
        <p:nvSpPr>
          <p:cNvPr id="2" name="Rectangle 1"/>
          <p:cNvSpPr/>
          <p:nvPr/>
        </p:nvSpPr>
        <p:spPr>
          <a:xfrm>
            <a:off x="2661049" y="3318933"/>
            <a:ext cx="1938867" cy="1354667"/>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94267" y="4682067"/>
            <a:ext cx="1938867" cy="1354667"/>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636759" y="4673600"/>
            <a:ext cx="1938867" cy="1354667"/>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636759" y="3318933"/>
            <a:ext cx="1938867" cy="1354667"/>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661049" y="1964266"/>
            <a:ext cx="1938867" cy="1354667"/>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636759" y="1955799"/>
            <a:ext cx="1938867" cy="1354667"/>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575626" y="127000"/>
            <a:ext cx="2360655" cy="1938867"/>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90433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2"/>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7" grpId="0" animBg="1"/>
      <p:bldP spid="7" grpId="1" animBg="1"/>
      <p:bldP spid="8" grpId="0" animBg="1"/>
      <p:bldP spid="8" grpId="1" animBg="1"/>
      <p:bldP spid="9" grpId="0" animBg="1"/>
      <p:bldP spid="10" grpId="0" animBg="1"/>
      <p:bldP spid="11"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800" y="626533"/>
            <a:ext cx="6080326" cy="855133"/>
          </a:xfrm>
        </p:spPr>
        <p:txBody>
          <a:bodyPr>
            <a:normAutofit/>
          </a:bodyPr>
          <a:lstStyle/>
          <a:p>
            <a:r>
              <a:rPr lang="en-US" sz="2000" dirty="0"/>
              <a:t>P</a:t>
            </a:r>
            <a:r>
              <a:rPr lang="en-US" sz="2000" dirty="0" smtClean="0"/>
              <a:t>ost mid-1990s, however, all models show the land surface as a net sink of carbon.</a:t>
            </a: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066" y="1866900"/>
            <a:ext cx="6572821" cy="460218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0817" y="127000"/>
            <a:ext cx="2310273" cy="1938867"/>
          </a:xfrm>
          <a:prstGeom prst="rect">
            <a:avLst/>
          </a:prstGeom>
        </p:spPr>
      </p:pic>
    </p:spTree>
    <p:extLst>
      <p:ext uri="{BB962C8B-B14F-4D97-AF65-F5344CB8AC3E}">
        <p14:creationId xmlns:p14="http://schemas.microsoft.com/office/powerpoint/2010/main" val="182391785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72100" y="549995"/>
            <a:ext cx="3682514" cy="1046440"/>
          </a:xfrm>
          <a:prstGeom prst="rect">
            <a:avLst/>
          </a:prstGeom>
          <a:noFill/>
        </p:spPr>
        <p:txBody>
          <a:bodyPr wrap="square" rtlCol="0">
            <a:spAutoFit/>
          </a:bodyPr>
          <a:lstStyle/>
          <a:p>
            <a:r>
              <a:rPr lang="en-US" sz="2200" dirty="0" smtClean="0">
                <a:solidFill>
                  <a:srgbClr val="FAC090"/>
                </a:solidFill>
              </a:rPr>
              <a:t>Net land sink by simulation: </a:t>
            </a:r>
          </a:p>
          <a:p>
            <a:r>
              <a:rPr lang="en-US" sz="2000" dirty="0" smtClean="0"/>
              <a:t>Adding in one time-varying driver at a time</a:t>
            </a:r>
            <a:endParaRPr lang="en-US" sz="2000" dirty="0"/>
          </a:p>
        </p:txBody>
      </p:sp>
      <p:graphicFrame>
        <p:nvGraphicFramePr>
          <p:cNvPr id="14" name="Table 13"/>
          <p:cNvGraphicFramePr>
            <a:graphicFrameLocks noGrp="1"/>
          </p:cNvGraphicFramePr>
          <p:nvPr>
            <p:extLst>
              <p:ext uri="{D42A27DB-BD31-4B8C-83A1-F6EECF244321}">
                <p14:modId xmlns:p14="http://schemas.microsoft.com/office/powerpoint/2010/main" val="2788808596"/>
              </p:ext>
            </p:extLst>
          </p:nvPr>
        </p:nvGraphicFramePr>
        <p:xfrm>
          <a:off x="5372100" y="2502036"/>
          <a:ext cx="3682514" cy="3169920"/>
        </p:xfrm>
        <a:graphic>
          <a:graphicData uri="http://schemas.openxmlformats.org/drawingml/2006/table">
            <a:tbl>
              <a:tblPr firstRow="1" bandRow="1">
                <a:tableStyleId>{5940675A-B579-460E-94D1-54222C63F5DA}</a:tableStyleId>
              </a:tblPr>
              <a:tblGrid>
                <a:gridCol w="1261047"/>
                <a:gridCol w="514663"/>
                <a:gridCol w="464784"/>
                <a:gridCol w="500536"/>
                <a:gridCol w="440948"/>
                <a:gridCol w="500536"/>
              </a:tblGrid>
              <a:tr h="234592">
                <a:tc>
                  <a:txBody>
                    <a:bodyPr/>
                    <a:lstStyle/>
                    <a:p>
                      <a:pPr algn="r"/>
                      <a:r>
                        <a:rPr lang="en-US" sz="1000" b="1" dirty="0" smtClean="0">
                          <a:solidFill>
                            <a:schemeClr val="bg1"/>
                          </a:solidFill>
                        </a:rPr>
                        <a:t>Model</a:t>
                      </a:r>
                      <a:endParaRPr lang="en-US" sz="10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a:r>
                        <a:rPr lang="en-US" sz="1000" b="1" dirty="0" smtClean="0">
                          <a:solidFill>
                            <a:schemeClr val="bg1"/>
                          </a:solidFill>
                        </a:rPr>
                        <a:t>RG1</a:t>
                      </a:r>
                      <a:endParaRPr lang="en-US" sz="10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a:r>
                        <a:rPr lang="en-US" sz="1000" b="1" dirty="0" smtClean="0">
                          <a:solidFill>
                            <a:schemeClr val="bg1"/>
                          </a:solidFill>
                        </a:rPr>
                        <a:t>SG1</a:t>
                      </a:r>
                      <a:endParaRPr lang="en-US" sz="10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a:r>
                        <a:rPr lang="en-US" sz="1000" b="1" dirty="0" smtClean="0">
                          <a:solidFill>
                            <a:schemeClr val="bg1"/>
                          </a:solidFill>
                        </a:rPr>
                        <a:t>SG2</a:t>
                      </a:r>
                      <a:endParaRPr lang="en-US" sz="10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a:r>
                        <a:rPr lang="en-US" sz="1000" b="1" dirty="0" smtClean="0">
                          <a:solidFill>
                            <a:schemeClr val="bg1"/>
                          </a:solidFill>
                        </a:rPr>
                        <a:t>SG3</a:t>
                      </a:r>
                      <a:endParaRPr lang="en-US" sz="10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a:r>
                        <a:rPr lang="en-US" sz="1000" b="1" dirty="0" smtClean="0">
                          <a:solidFill>
                            <a:schemeClr val="bg1"/>
                          </a:solidFill>
                        </a:rPr>
                        <a:t>BG1</a:t>
                      </a:r>
                      <a:endParaRPr lang="en-US" sz="10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r>
              <a:tr h="234592">
                <a:tc>
                  <a:txBody>
                    <a:bodyPr/>
                    <a:lstStyle/>
                    <a:p>
                      <a:pPr algn="r"/>
                      <a:r>
                        <a:rPr lang="en-US" sz="1000" b="1" dirty="0" smtClean="0">
                          <a:solidFill>
                            <a:srgbClr val="000000"/>
                          </a:solidFill>
                        </a:rPr>
                        <a:t>Biome-BGC</a:t>
                      </a:r>
                      <a:endParaRPr lang="en-US" sz="1000"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a:r>
                        <a:rPr lang="en-US" sz="1000" b="0" dirty="0" smtClean="0">
                          <a:solidFill>
                            <a:srgbClr val="000000"/>
                          </a:solidFill>
                        </a:rPr>
                        <a:t>X</a:t>
                      </a:r>
                      <a:endParaRPr lang="en-US" sz="10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000" b="0" dirty="0" smtClean="0">
                          <a:solidFill>
                            <a:srgbClr val="000000"/>
                          </a:solidFill>
                        </a:rPr>
                        <a:t>X</a:t>
                      </a:r>
                      <a:endParaRPr lang="en-US" sz="10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US" sz="10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US" sz="1000" b="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000" b="0" dirty="0" smtClean="0">
                          <a:solidFill>
                            <a:schemeClr val="bg1"/>
                          </a:solidFill>
                        </a:rPr>
                        <a:t>X</a:t>
                      </a:r>
                      <a:endParaRPr lang="en-US" sz="1000" b="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34592">
                <a:tc>
                  <a:txBody>
                    <a:bodyPr/>
                    <a:lstStyle/>
                    <a:p>
                      <a:pPr algn="r"/>
                      <a:r>
                        <a:rPr lang="en-US" sz="1000" b="1" dirty="0" smtClean="0">
                          <a:solidFill>
                            <a:srgbClr val="000000"/>
                          </a:solidFill>
                        </a:rPr>
                        <a:t>CLASS-CTEM-N+</a:t>
                      </a:r>
                      <a:endParaRPr lang="en-US" sz="1000"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a:r>
                        <a:rPr lang="en-US" sz="1000" b="0" dirty="0" smtClean="0">
                          <a:solidFill>
                            <a:srgbClr val="000000"/>
                          </a:solidFill>
                        </a:rPr>
                        <a:t>X</a:t>
                      </a:r>
                      <a:endParaRPr lang="en-US" sz="10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US" sz="10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US" sz="10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US" sz="1000" b="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US" sz="1000" b="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34592">
                <a:tc>
                  <a:txBody>
                    <a:bodyPr/>
                    <a:lstStyle/>
                    <a:p>
                      <a:pPr algn="r"/>
                      <a:r>
                        <a:rPr lang="en-US" sz="1000" b="1" dirty="0" smtClean="0">
                          <a:solidFill>
                            <a:srgbClr val="000000"/>
                          </a:solidFill>
                        </a:rPr>
                        <a:t>CLM</a:t>
                      </a:r>
                      <a:endParaRPr lang="en-US" sz="1000"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a:r>
                        <a:rPr lang="en-US" sz="1000" b="0" dirty="0" smtClean="0">
                          <a:solidFill>
                            <a:srgbClr val="000000"/>
                          </a:solidFill>
                        </a:rPr>
                        <a:t>X</a:t>
                      </a:r>
                      <a:endParaRPr lang="en-US" sz="10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000" b="0" dirty="0" smtClean="0">
                          <a:solidFill>
                            <a:srgbClr val="000000"/>
                          </a:solidFill>
                        </a:rPr>
                        <a:t>X</a:t>
                      </a:r>
                      <a:endParaRPr lang="en-US" sz="10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000" b="0" dirty="0" smtClean="0">
                          <a:solidFill>
                            <a:srgbClr val="000000"/>
                          </a:solidFill>
                        </a:rPr>
                        <a:t>X</a:t>
                      </a:r>
                      <a:endParaRPr lang="en-US" sz="10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000" b="0" dirty="0" smtClean="0">
                          <a:solidFill>
                            <a:schemeClr val="bg1"/>
                          </a:solidFill>
                        </a:rPr>
                        <a:t>X</a:t>
                      </a:r>
                      <a:endParaRPr lang="en-US" sz="1000" b="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000" b="0" dirty="0" smtClean="0">
                          <a:solidFill>
                            <a:schemeClr val="bg1"/>
                          </a:solidFill>
                        </a:rPr>
                        <a:t>X</a:t>
                      </a:r>
                      <a:endParaRPr lang="en-US" sz="1000" b="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34592">
                <a:tc>
                  <a:txBody>
                    <a:bodyPr/>
                    <a:lstStyle/>
                    <a:p>
                      <a:pPr algn="r"/>
                      <a:r>
                        <a:rPr lang="en-US" sz="1000" b="1" dirty="0" smtClean="0">
                          <a:solidFill>
                            <a:srgbClr val="000000"/>
                          </a:solidFill>
                        </a:rPr>
                        <a:t>CLM4-VIC</a:t>
                      </a:r>
                      <a:endParaRPr lang="en-US" sz="1000"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a:r>
                        <a:rPr lang="en-US" sz="1000" b="0" dirty="0" smtClean="0">
                          <a:solidFill>
                            <a:srgbClr val="000000"/>
                          </a:solidFill>
                        </a:rPr>
                        <a:t>X</a:t>
                      </a:r>
                      <a:endParaRPr lang="en-US" sz="10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000" b="0" dirty="0" smtClean="0">
                          <a:solidFill>
                            <a:srgbClr val="000000"/>
                          </a:solidFill>
                        </a:rPr>
                        <a:t>X</a:t>
                      </a:r>
                      <a:endParaRPr lang="en-US" sz="10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000" b="0" dirty="0" smtClean="0">
                          <a:solidFill>
                            <a:srgbClr val="000000"/>
                          </a:solidFill>
                        </a:rPr>
                        <a:t>X</a:t>
                      </a:r>
                      <a:endParaRPr lang="en-US" sz="10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000" b="0" dirty="0" smtClean="0">
                          <a:solidFill>
                            <a:schemeClr val="bg1"/>
                          </a:solidFill>
                        </a:rPr>
                        <a:t>X</a:t>
                      </a:r>
                      <a:endParaRPr lang="en-US" sz="1000" b="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000" b="0" dirty="0" smtClean="0">
                          <a:solidFill>
                            <a:schemeClr val="bg1"/>
                          </a:solidFill>
                        </a:rPr>
                        <a:t>X</a:t>
                      </a:r>
                      <a:endParaRPr lang="en-US" sz="1000" b="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34592">
                <a:tc>
                  <a:txBody>
                    <a:bodyPr/>
                    <a:lstStyle/>
                    <a:p>
                      <a:pPr algn="r"/>
                      <a:r>
                        <a:rPr lang="en-US" sz="1000" b="1" dirty="0" smtClean="0">
                          <a:solidFill>
                            <a:srgbClr val="000000"/>
                          </a:solidFill>
                        </a:rPr>
                        <a:t>DLEM</a:t>
                      </a:r>
                      <a:endParaRPr lang="en-US" sz="1000"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a:r>
                        <a:rPr lang="en-US" sz="1000" b="0" dirty="0" smtClean="0">
                          <a:solidFill>
                            <a:srgbClr val="000000"/>
                          </a:solidFill>
                        </a:rPr>
                        <a:t>X</a:t>
                      </a:r>
                      <a:endParaRPr lang="en-US" sz="10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000" b="0" dirty="0" smtClean="0">
                          <a:solidFill>
                            <a:srgbClr val="000000"/>
                          </a:solidFill>
                        </a:rPr>
                        <a:t>X</a:t>
                      </a:r>
                      <a:endParaRPr lang="en-US" sz="10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000" b="0" dirty="0" smtClean="0">
                          <a:solidFill>
                            <a:srgbClr val="000000"/>
                          </a:solidFill>
                        </a:rPr>
                        <a:t>X</a:t>
                      </a:r>
                      <a:endParaRPr lang="en-US" sz="10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000" b="0" dirty="0" smtClean="0">
                          <a:solidFill>
                            <a:schemeClr val="bg1"/>
                          </a:solidFill>
                        </a:rPr>
                        <a:t>X</a:t>
                      </a:r>
                      <a:endParaRPr lang="en-US" sz="1000" b="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000" b="0" dirty="0" smtClean="0">
                          <a:solidFill>
                            <a:schemeClr val="bg1"/>
                          </a:solidFill>
                        </a:rPr>
                        <a:t>X</a:t>
                      </a:r>
                      <a:endParaRPr lang="en-US" sz="1000" b="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34592">
                <a:tc>
                  <a:txBody>
                    <a:bodyPr/>
                    <a:lstStyle/>
                    <a:p>
                      <a:pPr algn="r"/>
                      <a:r>
                        <a:rPr lang="en-US" sz="1000" b="1" dirty="0" smtClean="0">
                          <a:solidFill>
                            <a:srgbClr val="000000"/>
                          </a:solidFill>
                        </a:rPr>
                        <a:t>GTEC</a:t>
                      </a:r>
                      <a:endParaRPr lang="en-US" sz="1000"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a:r>
                        <a:rPr lang="en-US" sz="1000" b="0" dirty="0" smtClean="0">
                          <a:solidFill>
                            <a:srgbClr val="000000"/>
                          </a:solidFill>
                        </a:rPr>
                        <a:t>X</a:t>
                      </a:r>
                      <a:endParaRPr lang="en-US" sz="10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000" b="0" dirty="0" smtClean="0">
                          <a:solidFill>
                            <a:srgbClr val="000000"/>
                          </a:solidFill>
                        </a:rPr>
                        <a:t>X</a:t>
                      </a:r>
                      <a:endParaRPr lang="en-US" sz="10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000" b="0" dirty="0" smtClean="0">
                          <a:solidFill>
                            <a:srgbClr val="000000"/>
                          </a:solidFill>
                        </a:rPr>
                        <a:t>X</a:t>
                      </a:r>
                      <a:endParaRPr lang="en-US" sz="10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000" b="0" dirty="0" smtClean="0">
                          <a:solidFill>
                            <a:schemeClr val="bg1"/>
                          </a:solidFill>
                        </a:rPr>
                        <a:t>X</a:t>
                      </a:r>
                      <a:endParaRPr lang="en-US" sz="1000" b="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US" sz="1000" b="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34592">
                <a:tc>
                  <a:txBody>
                    <a:bodyPr/>
                    <a:lstStyle/>
                    <a:p>
                      <a:pPr algn="r"/>
                      <a:r>
                        <a:rPr lang="en-US" sz="1000" b="1" dirty="0" smtClean="0">
                          <a:solidFill>
                            <a:srgbClr val="000000"/>
                          </a:solidFill>
                        </a:rPr>
                        <a:t>LPJ-</a:t>
                      </a:r>
                      <a:r>
                        <a:rPr lang="en-US" sz="1000" b="1" dirty="0" err="1" smtClean="0">
                          <a:solidFill>
                            <a:srgbClr val="000000"/>
                          </a:solidFill>
                        </a:rPr>
                        <a:t>wsl</a:t>
                      </a:r>
                      <a:endParaRPr lang="en-US" sz="1000"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a:r>
                        <a:rPr lang="en-US" sz="1000" b="0" dirty="0" smtClean="0">
                          <a:solidFill>
                            <a:srgbClr val="000000"/>
                          </a:solidFill>
                        </a:rPr>
                        <a:t>X</a:t>
                      </a:r>
                      <a:endParaRPr lang="en-US" sz="10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000" b="0" dirty="0" smtClean="0">
                          <a:solidFill>
                            <a:srgbClr val="000000"/>
                          </a:solidFill>
                        </a:rPr>
                        <a:t>X</a:t>
                      </a:r>
                      <a:endParaRPr lang="en-US" sz="10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000" b="0" dirty="0" smtClean="0">
                          <a:solidFill>
                            <a:srgbClr val="000000"/>
                          </a:solidFill>
                        </a:rPr>
                        <a:t>X</a:t>
                      </a:r>
                      <a:endParaRPr lang="en-US" sz="10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000" b="0" dirty="0" smtClean="0">
                          <a:solidFill>
                            <a:schemeClr val="bg1"/>
                          </a:solidFill>
                        </a:rPr>
                        <a:t>X</a:t>
                      </a:r>
                      <a:endParaRPr lang="en-US" sz="1000" b="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US" sz="1000" b="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34592">
                <a:tc>
                  <a:txBody>
                    <a:bodyPr/>
                    <a:lstStyle/>
                    <a:p>
                      <a:pPr algn="r"/>
                      <a:r>
                        <a:rPr lang="en-US" sz="1000" b="1" dirty="0" smtClean="0">
                          <a:solidFill>
                            <a:srgbClr val="000000"/>
                          </a:solidFill>
                        </a:rPr>
                        <a:t>ORCHIDEE-LSCE</a:t>
                      </a:r>
                      <a:endParaRPr lang="en-US" sz="1000"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a:r>
                        <a:rPr lang="en-US" sz="1000" b="0" dirty="0" smtClean="0">
                          <a:solidFill>
                            <a:srgbClr val="000000"/>
                          </a:solidFill>
                        </a:rPr>
                        <a:t>X</a:t>
                      </a:r>
                      <a:endParaRPr lang="en-US" sz="10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000" b="0" dirty="0" smtClean="0">
                          <a:solidFill>
                            <a:srgbClr val="000000"/>
                          </a:solidFill>
                        </a:rPr>
                        <a:t>X</a:t>
                      </a:r>
                      <a:endParaRPr lang="en-US" sz="10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000" b="0" dirty="0" smtClean="0">
                          <a:solidFill>
                            <a:srgbClr val="000000"/>
                          </a:solidFill>
                        </a:rPr>
                        <a:t>X</a:t>
                      </a:r>
                      <a:endParaRPr lang="en-US" sz="10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000" b="0" dirty="0" smtClean="0">
                          <a:solidFill>
                            <a:schemeClr val="bg1"/>
                          </a:solidFill>
                        </a:rPr>
                        <a:t>X</a:t>
                      </a:r>
                      <a:endParaRPr lang="en-US" sz="1000" b="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US" sz="1000" b="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34592">
                <a:tc>
                  <a:txBody>
                    <a:bodyPr/>
                    <a:lstStyle/>
                    <a:p>
                      <a:pPr algn="r"/>
                      <a:r>
                        <a:rPr lang="en-US" sz="1000" b="1" dirty="0" smtClean="0">
                          <a:solidFill>
                            <a:srgbClr val="000000"/>
                          </a:solidFill>
                        </a:rPr>
                        <a:t>SiB3-JPL</a:t>
                      </a:r>
                      <a:endParaRPr lang="en-US" sz="1000"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a:r>
                        <a:rPr lang="en-US" sz="1000" b="0" dirty="0" smtClean="0">
                          <a:solidFill>
                            <a:srgbClr val="000000"/>
                          </a:solidFill>
                        </a:rPr>
                        <a:t>X</a:t>
                      </a:r>
                      <a:endParaRPr lang="en-US" sz="10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000" b="0" dirty="0" smtClean="0">
                          <a:solidFill>
                            <a:srgbClr val="000000"/>
                          </a:solidFill>
                        </a:rPr>
                        <a:t>X</a:t>
                      </a:r>
                      <a:endParaRPr lang="en-US" sz="10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US" sz="10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US" sz="1000" b="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US" sz="1000" b="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198831">
                <a:tc>
                  <a:txBody>
                    <a:bodyPr/>
                    <a:lstStyle/>
                    <a:p>
                      <a:pPr algn="r"/>
                      <a:r>
                        <a:rPr lang="en-US" sz="1000" b="1" dirty="0" err="1" smtClean="0">
                          <a:solidFill>
                            <a:srgbClr val="000000"/>
                          </a:solidFill>
                        </a:rPr>
                        <a:t>SiB</a:t>
                      </a:r>
                      <a:r>
                        <a:rPr lang="en-US" sz="1000" b="1" dirty="0" smtClean="0">
                          <a:solidFill>
                            <a:srgbClr val="000000"/>
                          </a:solidFill>
                        </a:rPr>
                        <a:t>-CASA</a:t>
                      </a:r>
                      <a:endParaRPr lang="en-US" sz="1000"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a:r>
                        <a:rPr lang="en-US" sz="1000" b="0" dirty="0" smtClean="0">
                          <a:solidFill>
                            <a:srgbClr val="000000"/>
                          </a:solidFill>
                        </a:rPr>
                        <a:t>X</a:t>
                      </a:r>
                      <a:endParaRPr lang="en-US" sz="10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US" sz="10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US" sz="10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US" sz="1000" b="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US" sz="1000" b="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34592">
                <a:tc>
                  <a:txBody>
                    <a:bodyPr/>
                    <a:lstStyle/>
                    <a:p>
                      <a:pPr algn="r"/>
                      <a:r>
                        <a:rPr lang="en-US" sz="1000" b="1" dirty="0" smtClean="0">
                          <a:solidFill>
                            <a:srgbClr val="000000"/>
                          </a:solidFill>
                        </a:rPr>
                        <a:t>VEGAS</a:t>
                      </a:r>
                      <a:endParaRPr lang="en-US" sz="1000"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a:r>
                        <a:rPr lang="en-US" sz="1000" b="0" dirty="0" smtClean="0">
                          <a:solidFill>
                            <a:srgbClr val="000000"/>
                          </a:solidFill>
                        </a:rPr>
                        <a:t>X</a:t>
                      </a:r>
                      <a:endParaRPr lang="en-US" sz="10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000" b="0" dirty="0" smtClean="0">
                          <a:solidFill>
                            <a:srgbClr val="000000"/>
                          </a:solidFill>
                        </a:rPr>
                        <a:t>X</a:t>
                      </a:r>
                      <a:endParaRPr lang="en-US" sz="10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000" b="0" dirty="0" smtClean="0">
                          <a:solidFill>
                            <a:srgbClr val="000000"/>
                          </a:solidFill>
                        </a:rPr>
                        <a:t>X</a:t>
                      </a:r>
                      <a:endParaRPr lang="en-US" sz="10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000" b="0" dirty="0" smtClean="0">
                          <a:solidFill>
                            <a:schemeClr val="bg1"/>
                          </a:solidFill>
                        </a:rPr>
                        <a:t>X</a:t>
                      </a:r>
                      <a:endParaRPr lang="en-US" sz="1000" b="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US" sz="1000" b="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34592">
                <a:tc>
                  <a:txBody>
                    <a:bodyPr/>
                    <a:lstStyle/>
                    <a:p>
                      <a:pPr algn="r"/>
                      <a:r>
                        <a:rPr lang="en-US" sz="1000" b="1" dirty="0" smtClean="0">
                          <a:solidFill>
                            <a:srgbClr val="000000"/>
                          </a:solidFill>
                        </a:rPr>
                        <a:t>VISIT</a:t>
                      </a:r>
                      <a:endParaRPr lang="en-US" sz="1000"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a:r>
                        <a:rPr lang="en-US" sz="1000" b="0" dirty="0" smtClean="0">
                          <a:solidFill>
                            <a:srgbClr val="000000"/>
                          </a:solidFill>
                        </a:rPr>
                        <a:t>X</a:t>
                      </a:r>
                      <a:endParaRPr lang="en-US" sz="10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000" b="0" dirty="0" smtClean="0">
                          <a:solidFill>
                            <a:srgbClr val="000000"/>
                          </a:solidFill>
                        </a:rPr>
                        <a:t>X</a:t>
                      </a:r>
                      <a:endParaRPr lang="en-US" sz="10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000" b="0" dirty="0" smtClean="0">
                          <a:solidFill>
                            <a:srgbClr val="000000"/>
                          </a:solidFill>
                        </a:rPr>
                        <a:t>X</a:t>
                      </a:r>
                      <a:endParaRPr lang="en-US" sz="10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000" b="0" dirty="0" smtClean="0">
                          <a:solidFill>
                            <a:schemeClr val="bg1"/>
                          </a:solidFill>
                        </a:rPr>
                        <a:t>X</a:t>
                      </a:r>
                      <a:endParaRPr lang="en-US" sz="1000" b="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US" sz="1000" b="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pic>
        <p:nvPicPr>
          <p:cNvPr id="9" name="Picture 8" descr="range_by sim_pane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27" y="549995"/>
            <a:ext cx="5216736" cy="5435599"/>
          </a:xfrm>
          <a:prstGeom prst="rect">
            <a:avLst/>
          </a:prstGeom>
        </p:spPr>
      </p:pic>
      <p:sp>
        <p:nvSpPr>
          <p:cNvPr id="4" name="TextBox 3"/>
          <p:cNvSpPr txBox="1"/>
          <p:nvPr/>
        </p:nvSpPr>
        <p:spPr>
          <a:xfrm>
            <a:off x="4351866" y="651934"/>
            <a:ext cx="618067" cy="276999"/>
          </a:xfrm>
          <a:prstGeom prst="rect">
            <a:avLst/>
          </a:prstGeom>
          <a:noFill/>
        </p:spPr>
        <p:txBody>
          <a:bodyPr wrap="square" rtlCol="0">
            <a:spAutoFit/>
          </a:bodyPr>
          <a:lstStyle/>
          <a:p>
            <a:r>
              <a:rPr lang="en-US" sz="1200" dirty="0" smtClean="0">
                <a:solidFill>
                  <a:srgbClr val="000000"/>
                </a:solidFill>
              </a:rPr>
              <a:t>n = 12</a:t>
            </a:r>
            <a:endParaRPr lang="en-US" sz="1200" dirty="0">
              <a:solidFill>
                <a:srgbClr val="000000"/>
              </a:solidFill>
            </a:endParaRPr>
          </a:p>
        </p:txBody>
      </p:sp>
      <p:sp>
        <p:nvSpPr>
          <p:cNvPr id="5" name="TextBox 4"/>
          <p:cNvSpPr txBox="1"/>
          <p:nvPr/>
        </p:nvSpPr>
        <p:spPr>
          <a:xfrm>
            <a:off x="4351866" y="1701800"/>
            <a:ext cx="618067" cy="276999"/>
          </a:xfrm>
          <a:prstGeom prst="rect">
            <a:avLst/>
          </a:prstGeom>
          <a:noFill/>
        </p:spPr>
        <p:txBody>
          <a:bodyPr wrap="square" rtlCol="0">
            <a:spAutoFit/>
          </a:bodyPr>
          <a:lstStyle/>
          <a:p>
            <a:r>
              <a:rPr lang="en-US" sz="1200" dirty="0" smtClean="0">
                <a:solidFill>
                  <a:srgbClr val="000000"/>
                </a:solidFill>
              </a:rPr>
              <a:t>n = 10</a:t>
            </a:r>
            <a:endParaRPr lang="en-US" sz="1200" dirty="0">
              <a:solidFill>
                <a:srgbClr val="000000"/>
              </a:solidFill>
            </a:endParaRPr>
          </a:p>
        </p:txBody>
      </p:sp>
      <p:sp>
        <p:nvSpPr>
          <p:cNvPr id="6" name="TextBox 5"/>
          <p:cNvSpPr txBox="1"/>
          <p:nvPr/>
        </p:nvSpPr>
        <p:spPr>
          <a:xfrm>
            <a:off x="4351866" y="2726262"/>
            <a:ext cx="618067" cy="276999"/>
          </a:xfrm>
          <a:prstGeom prst="rect">
            <a:avLst/>
          </a:prstGeom>
          <a:noFill/>
        </p:spPr>
        <p:txBody>
          <a:bodyPr wrap="square" rtlCol="0">
            <a:spAutoFit/>
          </a:bodyPr>
          <a:lstStyle/>
          <a:p>
            <a:r>
              <a:rPr lang="en-US" sz="1200" dirty="0" smtClean="0">
                <a:solidFill>
                  <a:srgbClr val="000000"/>
                </a:solidFill>
              </a:rPr>
              <a:t>n = 8</a:t>
            </a:r>
            <a:endParaRPr lang="en-US" sz="1200" dirty="0">
              <a:solidFill>
                <a:srgbClr val="000000"/>
              </a:solidFill>
            </a:endParaRPr>
          </a:p>
        </p:txBody>
      </p:sp>
      <p:sp>
        <p:nvSpPr>
          <p:cNvPr id="7" name="TextBox 6"/>
          <p:cNvSpPr txBox="1"/>
          <p:nvPr/>
        </p:nvSpPr>
        <p:spPr>
          <a:xfrm>
            <a:off x="4351866" y="3809997"/>
            <a:ext cx="618067" cy="276999"/>
          </a:xfrm>
          <a:prstGeom prst="rect">
            <a:avLst/>
          </a:prstGeom>
          <a:noFill/>
        </p:spPr>
        <p:txBody>
          <a:bodyPr wrap="square" rtlCol="0">
            <a:spAutoFit/>
          </a:bodyPr>
          <a:lstStyle/>
          <a:p>
            <a:r>
              <a:rPr lang="en-US" sz="1200" dirty="0" smtClean="0">
                <a:solidFill>
                  <a:srgbClr val="000000"/>
                </a:solidFill>
              </a:rPr>
              <a:t>n = 8</a:t>
            </a:r>
            <a:endParaRPr lang="en-US" sz="1200" dirty="0">
              <a:solidFill>
                <a:srgbClr val="000000"/>
              </a:solidFill>
            </a:endParaRPr>
          </a:p>
        </p:txBody>
      </p:sp>
      <p:sp>
        <p:nvSpPr>
          <p:cNvPr id="8" name="TextBox 7"/>
          <p:cNvSpPr txBox="1"/>
          <p:nvPr/>
        </p:nvSpPr>
        <p:spPr>
          <a:xfrm>
            <a:off x="4351866" y="4806027"/>
            <a:ext cx="618067" cy="276999"/>
          </a:xfrm>
          <a:prstGeom prst="rect">
            <a:avLst/>
          </a:prstGeom>
          <a:noFill/>
        </p:spPr>
        <p:txBody>
          <a:bodyPr wrap="square" rtlCol="0">
            <a:spAutoFit/>
          </a:bodyPr>
          <a:lstStyle/>
          <a:p>
            <a:r>
              <a:rPr lang="en-US" sz="1200" dirty="0" smtClean="0">
                <a:solidFill>
                  <a:srgbClr val="000000"/>
                </a:solidFill>
              </a:rPr>
              <a:t>n = 4</a:t>
            </a:r>
            <a:endParaRPr lang="en-US" sz="1200" dirty="0">
              <a:solidFill>
                <a:srgbClr val="000000"/>
              </a:solidFill>
            </a:endParaRPr>
          </a:p>
        </p:txBody>
      </p:sp>
      <p:pic>
        <p:nvPicPr>
          <p:cNvPr id="11" name="Picture 10" descr="ref.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9324" y="2117654"/>
            <a:ext cx="3895290" cy="2920633"/>
          </a:xfrm>
          <a:prstGeom prst="rect">
            <a:avLst/>
          </a:prstGeom>
        </p:spPr>
      </p:pic>
      <p:pic>
        <p:nvPicPr>
          <p:cNvPr id="12" name="Picture 11" descr="ref+climat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59324" y="2117655"/>
            <a:ext cx="3895289" cy="2920632"/>
          </a:xfrm>
          <a:prstGeom prst="rect">
            <a:avLst/>
          </a:prstGeom>
        </p:spPr>
      </p:pic>
      <p:pic>
        <p:nvPicPr>
          <p:cNvPr id="15" name="Picture 14" descr="ref+climate+LULCC.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59324" y="2117655"/>
            <a:ext cx="3895289" cy="2920632"/>
          </a:xfrm>
          <a:prstGeom prst="rect">
            <a:avLst/>
          </a:prstGeom>
        </p:spPr>
      </p:pic>
      <p:pic>
        <p:nvPicPr>
          <p:cNvPr id="16" name="Picture 15" descr="ref+climate+LULCC+CO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59324" y="2117655"/>
            <a:ext cx="3895289" cy="2920632"/>
          </a:xfrm>
          <a:prstGeom prst="rect">
            <a:avLst/>
          </a:prstGeom>
        </p:spPr>
      </p:pic>
      <p:pic>
        <p:nvPicPr>
          <p:cNvPr id="20" name="Picture 19" descr="ref+climate+LULCC+CO2+N2.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59324" y="2117655"/>
            <a:ext cx="3895290" cy="2920633"/>
          </a:xfrm>
          <a:prstGeom prst="rect">
            <a:avLst/>
          </a:prstGeom>
        </p:spPr>
      </p:pic>
    </p:spTree>
    <p:extLst>
      <p:ext uri="{BB962C8B-B14F-4D97-AF65-F5344CB8AC3E}">
        <p14:creationId xmlns:p14="http://schemas.microsoft.com/office/powerpoint/2010/main" val="8525933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ranscom regions.png"/>
          <p:cNvPicPr>
            <a:picLocks noChangeAspect="1"/>
          </p:cNvPicPr>
          <p:nvPr/>
        </p:nvPicPr>
        <p:blipFill rotWithShape="1">
          <a:blip r:embed="rId3">
            <a:extLst>
              <a:ext uri="{28A0092B-C50C-407E-A947-70E740481C1C}">
                <a14:useLocalDpi xmlns:a14="http://schemas.microsoft.com/office/drawing/2010/main" val="0"/>
              </a:ext>
            </a:extLst>
          </a:blip>
          <a:srcRect l="11017" t="9657" r="8704" b="31181"/>
          <a:stretch/>
        </p:blipFill>
        <p:spPr>
          <a:xfrm>
            <a:off x="2937494" y="2133600"/>
            <a:ext cx="4567963" cy="2468966"/>
          </a:xfrm>
          <a:prstGeom prst="rect">
            <a:avLst/>
          </a:prstGeom>
          <a:ln>
            <a:solidFill>
              <a:schemeClr val="bg1"/>
            </a:solidFill>
          </a:ln>
        </p:spPr>
      </p:pic>
      <p:cxnSp>
        <p:nvCxnSpPr>
          <p:cNvPr id="12" name="Straight Connector 11"/>
          <p:cNvCxnSpPr/>
          <p:nvPr/>
        </p:nvCxnSpPr>
        <p:spPr>
          <a:xfrm>
            <a:off x="2895160" y="2760133"/>
            <a:ext cx="999507" cy="118536"/>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27" idx="0"/>
          </p:cNvCxnSpPr>
          <p:nvPr/>
        </p:nvCxnSpPr>
        <p:spPr>
          <a:xfrm flipH="1" flipV="1">
            <a:off x="4529667" y="3776134"/>
            <a:ext cx="135451" cy="902632"/>
          </a:xfrm>
          <a:prstGeom prst="line">
            <a:avLst/>
          </a:prstGeom>
          <a:ln>
            <a:solidFill>
              <a:schemeClr val="bg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61697" y="4691101"/>
            <a:ext cx="3057322" cy="369332"/>
          </a:xfrm>
          <a:prstGeom prst="rect">
            <a:avLst/>
          </a:prstGeom>
          <a:noFill/>
        </p:spPr>
        <p:txBody>
          <a:bodyPr wrap="square" rtlCol="0">
            <a:spAutoFit/>
          </a:bodyPr>
          <a:lstStyle/>
          <a:p>
            <a:r>
              <a:rPr lang="en-US" dirty="0" smtClean="0"/>
              <a:t>Time-varying drivers:</a:t>
            </a:r>
            <a:endParaRPr lang="en-US" dirty="0"/>
          </a:p>
        </p:txBody>
      </p:sp>
      <p:pic>
        <p:nvPicPr>
          <p:cNvPr id="11" name="Picture 10" descr="North American Boreal.png"/>
          <p:cNvPicPr>
            <a:picLocks noChangeAspect="1"/>
          </p:cNvPicPr>
          <p:nvPr/>
        </p:nvPicPr>
        <p:blipFill rotWithShape="1">
          <a:blip r:embed="rId4">
            <a:extLst>
              <a:ext uri="{28A0092B-C50C-407E-A947-70E740481C1C}">
                <a14:useLocalDpi xmlns:a14="http://schemas.microsoft.com/office/drawing/2010/main" val="0"/>
              </a:ext>
            </a:extLst>
          </a:blip>
          <a:srcRect l="2439" t="2540" r="1635" b="5080"/>
          <a:stretch/>
        </p:blipFill>
        <p:spPr>
          <a:xfrm>
            <a:off x="61697" y="296335"/>
            <a:ext cx="2833463" cy="2045999"/>
          </a:xfrm>
          <a:prstGeom prst="rect">
            <a:avLst/>
          </a:prstGeom>
          <a:ln w="28575" cmpd="sng">
            <a:solidFill>
              <a:srgbClr val="000090"/>
            </a:solidFill>
          </a:ln>
        </p:spPr>
      </p:pic>
      <p:pic>
        <p:nvPicPr>
          <p:cNvPr id="14" name="Picture 13" descr="North American Temperate.png"/>
          <p:cNvPicPr>
            <a:picLocks noChangeAspect="1"/>
          </p:cNvPicPr>
          <p:nvPr/>
        </p:nvPicPr>
        <p:blipFill rotWithShape="1">
          <a:blip r:embed="rId5">
            <a:extLst>
              <a:ext uri="{28A0092B-C50C-407E-A947-70E740481C1C}">
                <a14:useLocalDpi xmlns:a14="http://schemas.microsoft.com/office/drawing/2010/main" val="0"/>
              </a:ext>
            </a:extLst>
          </a:blip>
          <a:srcRect l="2559" t="4445" r="1635" b="4921"/>
          <a:stretch/>
        </p:blipFill>
        <p:spPr>
          <a:xfrm>
            <a:off x="61697" y="2489200"/>
            <a:ext cx="2833463" cy="2009822"/>
          </a:xfrm>
          <a:prstGeom prst="rect">
            <a:avLst/>
          </a:prstGeom>
          <a:ln w="28575" cmpd="sng">
            <a:solidFill>
              <a:srgbClr val="0000FF"/>
            </a:solidFill>
          </a:ln>
        </p:spPr>
      </p:pic>
      <p:pic>
        <p:nvPicPr>
          <p:cNvPr id="15" name="Picture 14" descr="Eurasia Boreal.png"/>
          <p:cNvPicPr>
            <a:picLocks noChangeAspect="1"/>
          </p:cNvPicPr>
          <p:nvPr/>
        </p:nvPicPr>
        <p:blipFill rotWithShape="1">
          <a:blip r:embed="rId6">
            <a:extLst>
              <a:ext uri="{28A0092B-C50C-407E-A947-70E740481C1C}">
                <a14:useLocalDpi xmlns:a14="http://schemas.microsoft.com/office/drawing/2010/main" val="0"/>
              </a:ext>
            </a:extLst>
          </a:blip>
          <a:srcRect l="2321" t="3809" r="1040" b="4762"/>
          <a:stretch/>
        </p:blipFill>
        <p:spPr>
          <a:xfrm>
            <a:off x="6081908" y="33868"/>
            <a:ext cx="2884291" cy="2045999"/>
          </a:xfrm>
          <a:prstGeom prst="rect">
            <a:avLst/>
          </a:prstGeom>
          <a:ln w="28575" cmpd="sng">
            <a:solidFill>
              <a:srgbClr val="FFFF00"/>
            </a:solidFill>
          </a:ln>
        </p:spPr>
      </p:pic>
      <p:cxnSp>
        <p:nvCxnSpPr>
          <p:cNvPr id="19" name="Straight Connector 18"/>
          <p:cNvCxnSpPr/>
          <p:nvPr/>
        </p:nvCxnSpPr>
        <p:spPr>
          <a:xfrm flipH="1">
            <a:off x="6917268" y="2133600"/>
            <a:ext cx="126999" cy="355600"/>
          </a:xfrm>
          <a:prstGeom prst="line">
            <a:avLst/>
          </a:prstGeom>
          <a:ln>
            <a:solidFill>
              <a:schemeClr val="bg1">
                <a:lumMod val="50000"/>
                <a:lumOff val="50000"/>
              </a:schemeClr>
            </a:solidFill>
          </a:ln>
        </p:spPr>
        <p:style>
          <a:lnRef idx="2">
            <a:schemeClr val="accent1"/>
          </a:lnRef>
          <a:fillRef idx="0">
            <a:schemeClr val="accent1"/>
          </a:fillRef>
          <a:effectRef idx="1">
            <a:schemeClr val="accent1"/>
          </a:effectRef>
          <a:fontRef idx="minor">
            <a:schemeClr val="tx1"/>
          </a:fontRef>
        </p:style>
      </p:cxnSp>
      <p:pic>
        <p:nvPicPr>
          <p:cNvPr id="27" name="Picture 26" descr="South American Tropical.png"/>
          <p:cNvPicPr>
            <a:picLocks noChangeAspect="1"/>
          </p:cNvPicPr>
          <p:nvPr/>
        </p:nvPicPr>
        <p:blipFill rotWithShape="1">
          <a:blip r:embed="rId7">
            <a:extLst>
              <a:ext uri="{28A0092B-C50C-407E-A947-70E740481C1C}">
                <a14:useLocalDpi xmlns:a14="http://schemas.microsoft.com/office/drawing/2010/main" val="0"/>
              </a:ext>
            </a:extLst>
          </a:blip>
          <a:srcRect l="2917" t="4286" r="1397" b="4127"/>
          <a:stretch/>
        </p:blipFill>
        <p:spPr>
          <a:xfrm>
            <a:off x="3276603" y="4678766"/>
            <a:ext cx="2777029" cy="1992967"/>
          </a:xfrm>
          <a:prstGeom prst="rect">
            <a:avLst/>
          </a:prstGeom>
          <a:ln w="28575" cmpd="sng">
            <a:solidFill>
              <a:srgbClr val="3649FF"/>
            </a:solidFill>
          </a:ln>
        </p:spPr>
      </p:pic>
      <p:pic>
        <p:nvPicPr>
          <p:cNvPr id="31" name="Picture 30" descr="Europe.png"/>
          <p:cNvPicPr>
            <a:picLocks noChangeAspect="1"/>
          </p:cNvPicPr>
          <p:nvPr/>
        </p:nvPicPr>
        <p:blipFill rotWithShape="1">
          <a:blip r:embed="rId8">
            <a:extLst>
              <a:ext uri="{28A0092B-C50C-407E-A947-70E740481C1C}">
                <a14:useLocalDpi xmlns:a14="http://schemas.microsoft.com/office/drawing/2010/main" val="0"/>
              </a:ext>
            </a:extLst>
          </a:blip>
          <a:srcRect l="3035" t="3810" r="1159" b="4445"/>
          <a:stretch/>
        </p:blipFill>
        <p:spPr>
          <a:xfrm>
            <a:off x="3026942" y="33868"/>
            <a:ext cx="2849532" cy="2045999"/>
          </a:xfrm>
          <a:prstGeom prst="rect">
            <a:avLst/>
          </a:prstGeom>
          <a:ln w="28575" cmpd="sng">
            <a:solidFill>
              <a:schemeClr val="accent2">
                <a:lumMod val="50000"/>
              </a:schemeClr>
            </a:solidFill>
          </a:ln>
        </p:spPr>
      </p:pic>
      <p:cxnSp>
        <p:nvCxnSpPr>
          <p:cNvPr id="32" name="Straight Connector 31"/>
          <p:cNvCxnSpPr/>
          <p:nvPr/>
        </p:nvCxnSpPr>
        <p:spPr>
          <a:xfrm>
            <a:off x="5452533" y="2079867"/>
            <a:ext cx="135467" cy="409333"/>
          </a:xfrm>
          <a:prstGeom prst="line">
            <a:avLst/>
          </a:prstGeom>
          <a:ln>
            <a:solidFill>
              <a:schemeClr val="bg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2895160" y="2133600"/>
            <a:ext cx="574751" cy="296333"/>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pic>
        <p:nvPicPr>
          <p:cNvPr id="46" name="Picture 45" descr="Topical Asia.png"/>
          <p:cNvPicPr>
            <a:picLocks noChangeAspect="1"/>
          </p:cNvPicPr>
          <p:nvPr/>
        </p:nvPicPr>
        <p:blipFill rotWithShape="1">
          <a:blip r:embed="rId9">
            <a:extLst>
              <a:ext uri="{28A0092B-C50C-407E-A947-70E740481C1C}">
                <a14:useLocalDpi xmlns:a14="http://schemas.microsoft.com/office/drawing/2010/main" val="0"/>
              </a:ext>
            </a:extLst>
          </a:blip>
          <a:srcRect l="2439" t="4127" r="921" b="5080"/>
          <a:stretch/>
        </p:blipFill>
        <p:spPr>
          <a:xfrm>
            <a:off x="6160483" y="4678766"/>
            <a:ext cx="2829177" cy="1992967"/>
          </a:xfrm>
          <a:prstGeom prst="rect">
            <a:avLst/>
          </a:prstGeom>
          <a:ln w="28575" cmpd="sng">
            <a:solidFill>
              <a:srgbClr val="FF0000"/>
            </a:solidFill>
          </a:ln>
        </p:spPr>
      </p:pic>
      <p:cxnSp>
        <p:nvCxnSpPr>
          <p:cNvPr id="50" name="Straight Connector 49"/>
          <p:cNvCxnSpPr/>
          <p:nvPr/>
        </p:nvCxnSpPr>
        <p:spPr>
          <a:xfrm flipV="1">
            <a:off x="6468533" y="3395134"/>
            <a:ext cx="110067" cy="1283632"/>
          </a:xfrm>
          <a:prstGeom prst="line">
            <a:avLst/>
          </a:prstGeom>
          <a:ln>
            <a:solidFill>
              <a:schemeClr val="bg1">
                <a:lumMod val="50000"/>
                <a:lumOff val="50000"/>
              </a:schemeClr>
            </a:solidFill>
          </a:ln>
        </p:spPr>
        <p:style>
          <a:lnRef idx="2">
            <a:schemeClr val="accent1"/>
          </a:lnRef>
          <a:fillRef idx="0">
            <a:schemeClr val="accent1"/>
          </a:fillRef>
          <a:effectRef idx="1">
            <a:schemeClr val="accent1"/>
          </a:effectRef>
          <a:fontRef idx="minor">
            <a:schemeClr val="tx1"/>
          </a:fontRef>
        </p:style>
      </p:cxnSp>
      <p:pic>
        <p:nvPicPr>
          <p:cNvPr id="55" name="Picture 54" descr="legend.png"/>
          <p:cNvPicPr>
            <a:picLocks noChangeAspect="1"/>
          </p:cNvPicPr>
          <p:nvPr/>
        </p:nvPicPr>
        <p:blipFill rotWithShape="1">
          <a:blip r:embed="rId10">
            <a:extLst>
              <a:ext uri="{28A0092B-C50C-407E-A947-70E740481C1C}">
                <a14:useLocalDpi xmlns:a14="http://schemas.microsoft.com/office/drawing/2010/main" val="0"/>
              </a:ext>
            </a:extLst>
          </a:blip>
          <a:srcRect l="3005"/>
          <a:stretch/>
        </p:blipFill>
        <p:spPr>
          <a:xfrm>
            <a:off x="58476" y="5099540"/>
            <a:ext cx="3060543" cy="1038786"/>
          </a:xfrm>
          <a:prstGeom prst="rect">
            <a:avLst/>
          </a:prstGeom>
        </p:spPr>
      </p:pic>
    </p:spTree>
    <p:extLst>
      <p:ext uri="{BB962C8B-B14F-4D97-AF65-F5344CB8AC3E}">
        <p14:creationId xmlns:p14="http://schemas.microsoft.com/office/powerpoint/2010/main" val="13023972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noAutofit/>
          </a:bodyPr>
          <a:lstStyle/>
          <a:p>
            <a:r>
              <a:rPr lang="en-US" sz="3200" dirty="0" smtClean="0">
                <a:solidFill>
                  <a:srgbClr val="FAC090"/>
                </a:solidFill>
              </a:rPr>
              <a:t>Sensitivity of net flux to each forcing factor?</a:t>
            </a:r>
            <a:endParaRPr lang="en-US" sz="3200" dirty="0">
              <a:solidFill>
                <a:srgbClr val="FAC090"/>
              </a:solidFill>
            </a:endParaRPr>
          </a:p>
        </p:txBody>
      </p:sp>
      <p:sp>
        <p:nvSpPr>
          <p:cNvPr id="6" name="Content Placeholder 5"/>
          <p:cNvSpPr>
            <a:spLocks noGrp="1"/>
          </p:cNvSpPr>
          <p:nvPr>
            <p:ph idx="1"/>
          </p:nvPr>
        </p:nvSpPr>
        <p:spPr>
          <a:xfrm>
            <a:off x="230179" y="990588"/>
            <a:ext cx="6339954" cy="4525963"/>
          </a:xfrm>
        </p:spPr>
        <p:txBody>
          <a:bodyPr>
            <a:normAutofit/>
          </a:bodyPr>
          <a:lstStyle/>
          <a:p>
            <a:pPr marL="0" indent="0">
              <a:buNone/>
            </a:pPr>
            <a:r>
              <a:rPr lang="en-US" sz="2400" dirty="0" smtClean="0"/>
              <a:t>Time-varying:</a:t>
            </a:r>
          </a:p>
          <a:p>
            <a:r>
              <a:rPr lang="en-US" sz="2000" dirty="0" smtClean="0"/>
              <a:t>Climate </a:t>
            </a:r>
            <a:r>
              <a:rPr lang="en-US" sz="2000" dirty="0" smtClean="0">
                <a:solidFill>
                  <a:srgbClr val="FAC090"/>
                </a:solidFill>
              </a:rPr>
              <a:t>(SG1 - RG1)</a:t>
            </a:r>
          </a:p>
          <a:p>
            <a:r>
              <a:rPr lang="en-US" sz="2000" dirty="0" smtClean="0"/>
              <a:t>Land-use land-cover change </a:t>
            </a:r>
            <a:r>
              <a:rPr lang="en-US" sz="2000" dirty="0" smtClean="0">
                <a:solidFill>
                  <a:srgbClr val="FAC090"/>
                </a:solidFill>
              </a:rPr>
              <a:t>(SG2 - SG1)</a:t>
            </a:r>
          </a:p>
          <a:p>
            <a:r>
              <a:rPr lang="en-US" sz="2000" dirty="0" smtClean="0"/>
              <a:t>Atmospheric CO</a:t>
            </a:r>
            <a:r>
              <a:rPr lang="en-US" sz="2000" baseline="-25000" dirty="0" smtClean="0"/>
              <a:t>2</a:t>
            </a:r>
            <a:r>
              <a:rPr lang="en-US" sz="2000" dirty="0" smtClean="0"/>
              <a:t> concentrations </a:t>
            </a:r>
            <a:r>
              <a:rPr lang="en-US" sz="2000" dirty="0" smtClean="0">
                <a:solidFill>
                  <a:srgbClr val="FAC090"/>
                </a:solidFill>
              </a:rPr>
              <a:t>(SG3 - SG2)</a:t>
            </a:r>
          </a:p>
          <a:p>
            <a:r>
              <a:rPr lang="en-US" sz="2000" dirty="0" smtClean="0"/>
              <a:t>Nitrogen deposition </a:t>
            </a:r>
            <a:r>
              <a:rPr lang="en-US" sz="2000" dirty="0" smtClean="0">
                <a:solidFill>
                  <a:srgbClr val="FAC090"/>
                </a:solidFill>
              </a:rPr>
              <a:t>(BG1 - SG3)</a:t>
            </a:r>
          </a:p>
          <a:p>
            <a:endParaRPr lang="en-US" sz="2400" dirty="0"/>
          </a:p>
        </p:txBody>
      </p:sp>
      <p:graphicFrame>
        <p:nvGraphicFramePr>
          <p:cNvPr id="9" name="Object 8"/>
          <p:cNvGraphicFramePr>
            <a:graphicFrameLocks noChangeAspect="1"/>
          </p:cNvGraphicFramePr>
          <p:nvPr>
            <p:extLst>
              <p:ext uri="{D42A27DB-BD31-4B8C-83A1-F6EECF244321}">
                <p14:modId xmlns:p14="http://schemas.microsoft.com/office/powerpoint/2010/main" val="1607805617"/>
              </p:ext>
            </p:extLst>
          </p:nvPr>
        </p:nvGraphicFramePr>
        <p:xfrm>
          <a:off x="6129867" y="1312906"/>
          <a:ext cx="2683932" cy="745537"/>
        </p:xfrm>
        <a:graphic>
          <a:graphicData uri="http://schemas.openxmlformats.org/presentationml/2006/ole">
            <mc:AlternateContent xmlns:mc="http://schemas.openxmlformats.org/markup-compatibility/2006">
              <mc:Choice xmlns:v="urn:schemas-microsoft-com:vml" Requires="v">
                <p:oleObj spid="_x0000_s1137" name="Equation" r:id="rId4" imgW="1600200" imgH="444500" progId="Equation.3">
                  <p:embed/>
                </p:oleObj>
              </mc:Choice>
              <mc:Fallback>
                <p:oleObj name="Equation" r:id="rId4" imgW="1600200" imgH="444500" progId="Equation.3">
                  <p:embed/>
                  <p:pic>
                    <p:nvPicPr>
                      <p:cNvPr id="0" name=""/>
                      <p:cNvPicPr/>
                      <p:nvPr/>
                    </p:nvPicPr>
                    <p:blipFill>
                      <a:blip r:embed="rId5"/>
                      <a:stretch>
                        <a:fillRect/>
                      </a:stretch>
                    </p:blipFill>
                    <p:spPr>
                      <a:xfrm>
                        <a:off x="6129867" y="1312906"/>
                        <a:ext cx="2683932" cy="745537"/>
                      </a:xfrm>
                      <a:prstGeom prst="rect">
                        <a:avLst/>
                      </a:prstGeom>
                      <a:solidFill>
                        <a:srgbClr val="FFFFFF"/>
                      </a:solidFill>
                    </p:spPr>
                  </p:pic>
                </p:oleObj>
              </mc:Fallback>
            </mc:AlternateContent>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194108465"/>
              </p:ext>
            </p:extLst>
          </p:nvPr>
        </p:nvGraphicFramePr>
        <p:xfrm>
          <a:off x="457200" y="3090334"/>
          <a:ext cx="5232399" cy="3566160"/>
        </p:xfrm>
        <a:graphic>
          <a:graphicData uri="http://schemas.openxmlformats.org/drawingml/2006/table">
            <a:tbl>
              <a:tblPr firstRow="1" bandRow="1">
                <a:tableStyleId>{5940675A-B579-460E-94D1-54222C63F5DA}</a:tableStyleId>
              </a:tblPr>
              <a:tblGrid>
                <a:gridCol w="1845733"/>
                <a:gridCol w="677333"/>
                <a:gridCol w="660400"/>
                <a:gridCol w="711200"/>
                <a:gridCol w="626533"/>
                <a:gridCol w="711200"/>
              </a:tblGrid>
              <a:tr h="245533">
                <a:tc>
                  <a:txBody>
                    <a:bodyPr/>
                    <a:lstStyle/>
                    <a:p>
                      <a:pPr algn="r"/>
                      <a:r>
                        <a:rPr lang="en-US" sz="1200" b="1" dirty="0" smtClean="0">
                          <a:solidFill>
                            <a:schemeClr val="bg1"/>
                          </a:solidFill>
                        </a:rPr>
                        <a:t>Model</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a:r>
                        <a:rPr lang="en-US" sz="1200" b="1" dirty="0" smtClean="0">
                          <a:solidFill>
                            <a:schemeClr val="bg1"/>
                          </a:solidFill>
                        </a:rPr>
                        <a:t>RG1</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a:r>
                        <a:rPr lang="en-US" sz="1200" b="1" dirty="0" smtClean="0">
                          <a:solidFill>
                            <a:schemeClr val="bg1"/>
                          </a:solidFill>
                        </a:rPr>
                        <a:t>SG1</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a:r>
                        <a:rPr lang="en-US" sz="1200" b="1" dirty="0" smtClean="0">
                          <a:solidFill>
                            <a:schemeClr val="bg1"/>
                          </a:solidFill>
                        </a:rPr>
                        <a:t>SG2</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a:r>
                        <a:rPr lang="en-US" sz="1200" b="1" dirty="0" smtClean="0">
                          <a:solidFill>
                            <a:schemeClr val="bg1"/>
                          </a:solidFill>
                        </a:rPr>
                        <a:t>SG3</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a:r>
                        <a:rPr lang="en-US" sz="1200" b="1" dirty="0" smtClean="0">
                          <a:solidFill>
                            <a:schemeClr val="bg1"/>
                          </a:solidFill>
                        </a:rPr>
                        <a:t>BG1</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r>
              <a:tr h="245533">
                <a:tc>
                  <a:txBody>
                    <a:bodyPr/>
                    <a:lstStyle/>
                    <a:p>
                      <a:pPr algn="r"/>
                      <a:r>
                        <a:rPr lang="en-US" sz="1200" b="1" dirty="0" smtClean="0">
                          <a:solidFill>
                            <a:schemeClr val="bg1"/>
                          </a:solidFill>
                        </a:rPr>
                        <a:t>Biome-BGC</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a:r>
                        <a:rPr lang="en-US" sz="1200" dirty="0" smtClean="0">
                          <a:solidFill>
                            <a:schemeClr val="bg1"/>
                          </a:solidFill>
                        </a:rPr>
                        <a:t>X</a:t>
                      </a: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dirty="0" smtClean="0">
                          <a:solidFill>
                            <a:schemeClr val="bg1"/>
                          </a:solidFill>
                        </a:rPr>
                        <a:t>X</a:t>
                      </a: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a:r>
                        <a:rPr lang="en-US" sz="1200" dirty="0" smtClean="0">
                          <a:solidFill>
                            <a:schemeClr val="bg1"/>
                          </a:solidFill>
                        </a:rPr>
                        <a:t>X</a:t>
                      </a: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45533">
                <a:tc>
                  <a:txBody>
                    <a:bodyPr/>
                    <a:lstStyle/>
                    <a:p>
                      <a:pPr algn="r"/>
                      <a:r>
                        <a:rPr lang="en-US" sz="1200" b="1" dirty="0" smtClean="0">
                          <a:solidFill>
                            <a:schemeClr val="bg1"/>
                          </a:solidFill>
                        </a:rPr>
                        <a:t>CLASS-CTEM-N+</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a:r>
                        <a:rPr lang="en-US" sz="1200" dirty="0" smtClean="0">
                          <a:solidFill>
                            <a:schemeClr val="bg1"/>
                          </a:solidFill>
                        </a:rPr>
                        <a:t>X</a:t>
                      </a: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CE6F2"/>
                    </a:solidFill>
                  </a:tcPr>
                </a:tc>
              </a:tr>
              <a:tr h="245533">
                <a:tc>
                  <a:txBody>
                    <a:bodyPr/>
                    <a:lstStyle/>
                    <a:p>
                      <a:pPr algn="r"/>
                      <a:r>
                        <a:rPr lang="en-US" sz="1200" b="1" dirty="0" smtClean="0">
                          <a:solidFill>
                            <a:schemeClr val="bg1"/>
                          </a:solidFill>
                        </a:rPr>
                        <a:t>CLM</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a:r>
                        <a:rPr lang="en-US" sz="1200" dirty="0" smtClean="0">
                          <a:solidFill>
                            <a:schemeClr val="bg1"/>
                          </a:solidFill>
                        </a:rPr>
                        <a:t>X</a:t>
                      </a: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dirty="0" smtClean="0">
                          <a:solidFill>
                            <a:schemeClr val="bg1"/>
                          </a:solidFill>
                        </a:rPr>
                        <a:t>X</a:t>
                      </a: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dirty="0" smtClean="0">
                          <a:solidFill>
                            <a:schemeClr val="bg1"/>
                          </a:solidFill>
                        </a:rPr>
                        <a:t>X</a:t>
                      </a: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dirty="0" smtClean="0">
                          <a:solidFill>
                            <a:schemeClr val="bg1"/>
                          </a:solidFill>
                        </a:rPr>
                        <a:t>X</a:t>
                      </a: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dirty="0" smtClean="0">
                          <a:solidFill>
                            <a:schemeClr val="bg1"/>
                          </a:solidFill>
                        </a:rPr>
                        <a:t>X</a:t>
                      </a: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45533">
                <a:tc>
                  <a:txBody>
                    <a:bodyPr/>
                    <a:lstStyle/>
                    <a:p>
                      <a:pPr algn="r"/>
                      <a:r>
                        <a:rPr lang="en-US" sz="1200" b="1" dirty="0" smtClean="0">
                          <a:solidFill>
                            <a:schemeClr val="bg1"/>
                          </a:solidFill>
                        </a:rPr>
                        <a:t>CLM4-VIC</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a:r>
                        <a:rPr lang="en-US" sz="1200" dirty="0" smtClean="0">
                          <a:solidFill>
                            <a:schemeClr val="bg1"/>
                          </a:solidFill>
                        </a:rPr>
                        <a:t>X</a:t>
                      </a: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dirty="0" smtClean="0">
                          <a:solidFill>
                            <a:schemeClr val="bg1"/>
                          </a:solidFill>
                        </a:rPr>
                        <a:t>X</a:t>
                      </a: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dirty="0" smtClean="0">
                          <a:solidFill>
                            <a:schemeClr val="bg1"/>
                          </a:solidFill>
                        </a:rPr>
                        <a:t>X</a:t>
                      </a: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dirty="0" smtClean="0">
                          <a:solidFill>
                            <a:schemeClr val="bg1"/>
                          </a:solidFill>
                        </a:rPr>
                        <a:t>X</a:t>
                      </a: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dirty="0" smtClean="0">
                          <a:solidFill>
                            <a:schemeClr val="bg1"/>
                          </a:solidFill>
                        </a:rPr>
                        <a:t>X</a:t>
                      </a: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45533">
                <a:tc>
                  <a:txBody>
                    <a:bodyPr/>
                    <a:lstStyle/>
                    <a:p>
                      <a:pPr algn="r"/>
                      <a:r>
                        <a:rPr lang="en-US" sz="1200" b="1" dirty="0" smtClean="0">
                          <a:solidFill>
                            <a:schemeClr val="bg1"/>
                          </a:solidFill>
                        </a:rPr>
                        <a:t>DLEM</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a:r>
                        <a:rPr lang="en-US" sz="1200" dirty="0" smtClean="0">
                          <a:solidFill>
                            <a:schemeClr val="bg1"/>
                          </a:solidFill>
                        </a:rPr>
                        <a:t>X</a:t>
                      </a: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dirty="0" smtClean="0">
                          <a:solidFill>
                            <a:schemeClr val="bg1"/>
                          </a:solidFill>
                        </a:rPr>
                        <a:t>X</a:t>
                      </a: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dirty="0" smtClean="0">
                          <a:solidFill>
                            <a:schemeClr val="bg1"/>
                          </a:solidFill>
                        </a:rPr>
                        <a:t>X</a:t>
                      </a: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dirty="0" smtClean="0">
                          <a:solidFill>
                            <a:schemeClr val="bg1"/>
                          </a:solidFill>
                        </a:rPr>
                        <a:t>X</a:t>
                      </a: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dirty="0" smtClean="0">
                          <a:solidFill>
                            <a:schemeClr val="bg1"/>
                          </a:solidFill>
                        </a:rPr>
                        <a:t>X</a:t>
                      </a: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45533">
                <a:tc>
                  <a:txBody>
                    <a:bodyPr/>
                    <a:lstStyle/>
                    <a:p>
                      <a:pPr algn="r"/>
                      <a:r>
                        <a:rPr lang="en-US" sz="1200" b="1" dirty="0" smtClean="0">
                          <a:solidFill>
                            <a:schemeClr val="bg1"/>
                          </a:solidFill>
                        </a:rPr>
                        <a:t>GTEC</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a:r>
                        <a:rPr lang="en-US" sz="1200" dirty="0" smtClean="0">
                          <a:solidFill>
                            <a:schemeClr val="bg1"/>
                          </a:solidFill>
                        </a:rPr>
                        <a:t>X</a:t>
                      </a: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dirty="0" smtClean="0">
                          <a:solidFill>
                            <a:schemeClr val="bg1"/>
                          </a:solidFill>
                        </a:rPr>
                        <a:t>X</a:t>
                      </a: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dirty="0" smtClean="0">
                          <a:solidFill>
                            <a:schemeClr val="bg1"/>
                          </a:solidFill>
                        </a:rPr>
                        <a:t>X</a:t>
                      </a: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dirty="0" smtClean="0">
                          <a:solidFill>
                            <a:schemeClr val="bg1"/>
                          </a:solidFill>
                        </a:rPr>
                        <a:t>X</a:t>
                      </a: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CE6F2"/>
                    </a:solidFill>
                  </a:tcPr>
                </a:tc>
              </a:tr>
              <a:tr h="245533">
                <a:tc>
                  <a:txBody>
                    <a:bodyPr/>
                    <a:lstStyle/>
                    <a:p>
                      <a:pPr algn="r"/>
                      <a:r>
                        <a:rPr lang="en-US" sz="1200" b="1" dirty="0" smtClean="0">
                          <a:solidFill>
                            <a:schemeClr val="bg1"/>
                          </a:solidFill>
                        </a:rPr>
                        <a:t>LPJ-</a:t>
                      </a:r>
                      <a:r>
                        <a:rPr lang="en-US" sz="1200" b="1" dirty="0" err="1" smtClean="0">
                          <a:solidFill>
                            <a:schemeClr val="bg1"/>
                          </a:solidFill>
                        </a:rPr>
                        <a:t>wsl</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a:r>
                        <a:rPr lang="en-US" sz="1200" dirty="0" smtClean="0">
                          <a:solidFill>
                            <a:schemeClr val="bg1"/>
                          </a:solidFill>
                        </a:rPr>
                        <a:t>X</a:t>
                      </a: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dirty="0" smtClean="0">
                          <a:solidFill>
                            <a:schemeClr val="bg1"/>
                          </a:solidFill>
                        </a:rPr>
                        <a:t>X</a:t>
                      </a: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dirty="0" smtClean="0">
                          <a:solidFill>
                            <a:schemeClr val="bg1"/>
                          </a:solidFill>
                        </a:rPr>
                        <a:t>X</a:t>
                      </a: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dirty="0" smtClean="0">
                          <a:solidFill>
                            <a:schemeClr val="bg1"/>
                          </a:solidFill>
                        </a:rPr>
                        <a:t>X</a:t>
                      </a: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CE6F2"/>
                    </a:solidFill>
                  </a:tcPr>
                </a:tc>
              </a:tr>
              <a:tr h="245533">
                <a:tc>
                  <a:txBody>
                    <a:bodyPr/>
                    <a:lstStyle/>
                    <a:p>
                      <a:pPr algn="r"/>
                      <a:r>
                        <a:rPr lang="en-US" sz="1200" b="1" dirty="0" smtClean="0">
                          <a:solidFill>
                            <a:schemeClr val="bg1"/>
                          </a:solidFill>
                        </a:rPr>
                        <a:t>ORCHIDEE-LSCE</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a:r>
                        <a:rPr lang="en-US" sz="1200" dirty="0" smtClean="0">
                          <a:solidFill>
                            <a:schemeClr val="bg1"/>
                          </a:solidFill>
                        </a:rPr>
                        <a:t>X</a:t>
                      </a: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dirty="0" smtClean="0">
                          <a:solidFill>
                            <a:schemeClr val="bg1"/>
                          </a:solidFill>
                        </a:rPr>
                        <a:t>X</a:t>
                      </a: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dirty="0" smtClean="0">
                          <a:solidFill>
                            <a:schemeClr val="bg1"/>
                          </a:solidFill>
                        </a:rPr>
                        <a:t>X</a:t>
                      </a: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dirty="0" smtClean="0">
                          <a:solidFill>
                            <a:schemeClr val="bg1"/>
                          </a:solidFill>
                        </a:rPr>
                        <a:t>X</a:t>
                      </a: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CE6F2"/>
                    </a:solidFill>
                  </a:tcPr>
                </a:tc>
              </a:tr>
              <a:tr h="245533">
                <a:tc>
                  <a:txBody>
                    <a:bodyPr/>
                    <a:lstStyle/>
                    <a:p>
                      <a:pPr algn="r"/>
                      <a:r>
                        <a:rPr lang="en-US" sz="1200" b="1" dirty="0" smtClean="0">
                          <a:solidFill>
                            <a:schemeClr val="bg1"/>
                          </a:solidFill>
                        </a:rPr>
                        <a:t>SiB3-JPL</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a:r>
                        <a:rPr lang="en-US" sz="1200" dirty="0" smtClean="0">
                          <a:solidFill>
                            <a:schemeClr val="bg1"/>
                          </a:solidFill>
                        </a:rPr>
                        <a:t>X</a:t>
                      </a: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CE6F2"/>
                    </a:solidFill>
                  </a:tcPr>
                </a:tc>
                <a:tc>
                  <a:txBody>
                    <a:bodyPr/>
                    <a:lstStyle/>
                    <a:p>
                      <a:pPr algn="ct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CE6F2"/>
                    </a:solidFill>
                  </a:tcPr>
                </a:tc>
                <a:tc>
                  <a:txBody>
                    <a:bodyPr/>
                    <a:lstStyle/>
                    <a:p>
                      <a:pPr algn="ct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CE6F2"/>
                    </a:solidFill>
                  </a:tcPr>
                </a:tc>
                <a:tc>
                  <a:txBody>
                    <a:bodyPr/>
                    <a:lstStyle/>
                    <a:p>
                      <a:pPr algn="ct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CE6F2"/>
                    </a:solidFill>
                  </a:tcPr>
                </a:tc>
              </a:tr>
              <a:tr h="245533">
                <a:tc>
                  <a:txBody>
                    <a:bodyPr/>
                    <a:lstStyle/>
                    <a:p>
                      <a:pPr algn="r"/>
                      <a:r>
                        <a:rPr lang="en-US" sz="1200" b="1" dirty="0" err="1" smtClean="0">
                          <a:solidFill>
                            <a:schemeClr val="bg1"/>
                          </a:solidFill>
                        </a:rPr>
                        <a:t>SiB</a:t>
                      </a:r>
                      <a:r>
                        <a:rPr lang="en-US" sz="1200" b="1" dirty="0" smtClean="0">
                          <a:solidFill>
                            <a:schemeClr val="bg1"/>
                          </a:solidFill>
                        </a:rPr>
                        <a:t>-CASA</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a:r>
                        <a:rPr lang="en-US" sz="1200" dirty="0" smtClean="0">
                          <a:solidFill>
                            <a:schemeClr val="bg1"/>
                          </a:solidFill>
                        </a:rPr>
                        <a:t>X</a:t>
                      </a: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CE6F2"/>
                    </a:solidFill>
                  </a:tcPr>
                </a:tc>
                <a:tc>
                  <a:txBody>
                    <a:bodyPr/>
                    <a:lstStyle/>
                    <a:p>
                      <a:pPr algn="ct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CE6F2"/>
                    </a:solidFill>
                  </a:tcPr>
                </a:tc>
                <a:tc>
                  <a:txBody>
                    <a:bodyPr/>
                    <a:lstStyle/>
                    <a:p>
                      <a:pPr algn="ct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CE6F2"/>
                    </a:solidFill>
                  </a:tcPr>
                </a:tc>
                <a:tc>
                  <a:txBody>
                    <a:bodyPr/>
                    <a:lstStyle/>
                    <a:p>
                      <a:pPr algn="ct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CE6F2"/>
                    </a:solidFill>
                  </a:tcPr>
                </a:tc>
              </a:tr>
              <a:tr h="245533">
                <a:tc>
                  <a:txBody>
                    <a:bodyPr/>
                    <a:lstStyle/>
                    <a:p>
                      <a:pPr algn="r"/>
                      <a:r>
                        <a:rPr lang="en-US" sz="1200" b="1" dirty="0" smtClean="0">
                          <a:solidFill>
                            <a:schemeClr val="bg1"/>
                          </a:solidFill>
                        </a:rPr>
                        <a:t>VEGAS</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a:r>
                        <a:rPr lang="en-US" sz="1200" dirty="0" smtClean="0">
                          <a:solidFill>
                            <a:schemeClr val="bg1"/>
                          </a:solidFill>
                        </a:rPr>
                        <a:t>X</a:t>
                      </a: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dirty="0" smtClean="0">
                          <a:solidFill>
                            <a:schemeClr val="bg1"/>
                          </a:solidFill>
                        </a:rPr>
                        <a:t>X</a:t>
                      </a: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dirty="0" smtClean="0">
                          <a:solidFill>
                            <a:schemeClr val="bg1"/>
                          </a:solidFill>
                        </a:rPr>
                        <a:t>X</a:t>
                      </a: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dirty="0" smtClean="0">
                          <a:solidFill>
                            <a:schemeClr val="bg1"/>
                          </a:solidFill>
                        </a:rPr>
                        <a:t>X</a:t>
                      </a: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CE6F2"/>
                    </a:solidFill>
                  </a:tcPr>
                </a:tc>
              </a:tr>
              <a:tr h="245533">
                <a:tc>
                  <a:txBody>
                    <a:bodyPr/>
                    <a:lstStyle/>
                    <a:p>
                      <a:pPr algn="r"/>
                      <a:r>
                        <a:rPr lang="en-US" sz="1200" b="1" dirty="0" smtClean="0">
                          <a:solidFill>
                            <a:schemeClr val="bg1"/>
                          </a:solidFill>
                        </a:rPr>
                        <a:t>VISIT</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a:r>
                        <a:rPr lang="en-US" sz="1200" dirty="0" smtClean="0">
                          <a:solidFill>
                            <a:schemeClr val="bg1"/>
                          </a:solidFill>
                        </a:rPr>
                        <a:t>X</a:t>
                      </a: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dirty="0" smtClean="0">
                          <a:solidFill>
                            <a:schemeClr val="bg1"/>
                          </a:solidFill>
                        </a:rPr>
                        <a:t>X</a:t>
                      </a: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dirty="0" smtClean="0">
                          <a:solidFill>
                            <a:schemeClr val="bg1"/>
                          </a:solidFill>
                        </a:rPr>
                        <a:t>X</a:t>
                      </a: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dirty="0" smtClean="0">
                          <a:solidFill>
                            <a:schemeClr val="bg1"/>
                          </a:solidFill>
                        </a:rPr>
                        <a:t>X</a:t>
                      </a: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CE6F2"/>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68514640"/>
              </p:ext>
            </p:extLst>
          </p:nvPr>
        </p:nvGraphicFramePr>
        <p:xfrm>
          <a:off x="440280" y="3090334"/>
          <a:ext cx="5232399" cy="3566160"/>
        </p:xfrm>
        <a:graphic>
          <a:graphicData uri="http://schemas.openxmlformats.org/drawingml/2006/table">
            <a:tbl>
              <a:tblPr firstRow="1" bandRow="1">
                <a:tableStyleId>{5940675A-B579-460E-94D1-54222C63F5DA}</a:tableStyleId>
              </a:tblPr>
              <a:tblGrid>
                <a:gridCol w="1845733"/>
                <a:gridCol w="677333"/>
                <a:gridCol w="660400"/>
                <a:gridCol w="711200"/>
                <a:gridCol w="626533"/>
                <a:gridCol w="711200"/>
              </a:tblGrid>
              <a:tr h="245533">
                <a:tc>
                  <a:txBody>
                    <a:bodyPr/>
                    <a:lstStyle/>
                    <a:p>
                      <a:pPr algn="r"/>
                      <a:r>
                        <a:rPr lang="en-US" sz="1200" b="1" dirty="0" smtClean="0">
                          <a:solidFill>
                            <a:schemeClr val="bg1"/>
                          </a:solidFill>
                        </a:rPr>
                        <a:t>Model</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a:r>
                        <a:rPr lang="en-US" sz="1200" b="1" dirty="0" smtClean="0">
                          <a:solidFill>
                            <a:schemeClr val="bg1"/>
                          </a:solidFill>
                        </a:rPr>
                        <a:t>RG1</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a:r>
                        <a:rPr lang="en-US" sz="1200" b="1" dirty="0" smtClean="0">
                          <a:solidFill>
                            <a:schemeClr val="bg1"/>
                          </a:solidFill>
                        </a:rPr>
                        <a:t>SG1</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a:r>
                        <a:rPr lang="en-US" sz="1200" b="1" dirty="0" smtClean="0">
                          <a:solidFill>
                            <a:schemeClr val="bg1"/>
                          </a:solidFill>
                        </a:rPr>
                        <a:t>SG2</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a:r>
                        <a:rPr lang="en-US" sz="1200" b="1" dirty="0" smtClean="0">
                          <a:solidFill>
                            <a:schemeClr val="bg1"/>
                          </a:solidFill>
                        </a:rPr>
                        <a:t>SG3</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a:r>
                        <a:rPr lang="en-US" sz="1200" b="1" dirty="0" smtClean="0">
                          <a:solidFill>
                            <a:schemeClr val="bg1"/>
                          </a:solidFill>
                        </a:rPr>
                        <a:t>BG1</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r>
              <a:tr h="245533">
                <a:tc>
                  <a:txBody>
                    <a:bodyPr/>
                    <a:lstStyle/>
                    <a:p>
                      <a:pPr algn="r"/>
                      <a:r>
                        <a:rPr lang="en-US" sz="1200" b="1" dirty="0" smtClean="0">
                          <a:solidFill>
                            <a:schemeClr val="tx1">
                              <a:lumMod val="65000"/>
                            </a:schemeClr>
                          </a:solidFill>
                        </a:rPr>
                        <a:t>Biome-BGC</a:t>
                      </a:r>
                      <a:endParaRPr lang="en-US" sz="1200" b="1" dirty="0">
                        <a:solidFill>
                          <a:schemeClr val="tx1">
                            <a:lumMod val="65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algn="ctr"/>
                      <a:r>
                        <a:rPr lang="en-US" sz="1200" dirty="0" smtClean="0">
                          <a:solidFill>
                            <a:schemeClr val="tx1">
                              <a:lumMod val="65000"/>
                            </a:schemeClr>
                          </a:solidFill>
                        </a:rPr>
                        <a:t>X</a:t>
                      </a:r>
                      <a:endParaRPr lang="en-US" sz="1200" dirty="0">
                        <a:solidFill>
                          <a:schemeClr val="tx1">
                            <a:lumMod val="65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algn="ctr"/>
                      <a:r>
                        <a:rPr lang="en-US" sz="1200" dirty="0" smtClean="0">
                          <a:solidFill>
                            <a:schemeClr val="tx1">
                              <a:lumMod val="65000"/>
                            </a:schemeClr>
                          </a:solidFill>
                        </a:rPr>
                        <a:t>X</a:t>
                      </a:r>
                      <a:endParaRPr lang="en-US" sz="1200" dirty="0">
                        <a:solidFill>
                          <a:schemeClr val="tx1">
                            <a:lumMod val="65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algn="ctr"/>
                      <a:endParaRPr lang="en-US" sz="1200" dirty="0">
                        <a:solidFill>
                          <a:schemeClr val="tx1">
                            <a:lumMod val="65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algn="ctr"/>
                      <a:endParaRPr lang="en-US" sz="1200" dirty="0">
                        <a:solidFill>
                          <a:schemeClr val="tx1">
                            <a:lumMod val="65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algn="ctr"/>
                      <a:r>
                        <a:rPr lang="en-US" sz="1200" dirty="0" smtClean="0">
                          <a:solidFill>
                            <a:schemeClr val="tx1">
                              <a:lumMod val="65000"/>
                            </a:schemeClr>
                          </a:solidFill>
                        </a:rPr>
                        <a:t>X</a:t>
                      </a:r>
                      <a:endParaRPr lang="en-US" sz="1200" dirty="0">
                        <a:solidFill>
                          <a:schemeClr val="tx1">
                            <a:lumMod val="65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r>
              <a:tr h="245533">
                <a:tc>
                  <a:txBody>
                    <a:bodyPr/>
                    <a:lstStyle/>
                    <a:p>
                      <a:pPr algn="r"/>
                      <a:r>
                        <a:rPr lang="en-US" sz="1200" b="1" dirty="0" smtClean="0">
                          <a:solidFill>
                            <a:schemeClr val="tx1">
                              <a:lumMod val="65000"/>
                            </a:schemeClr>
                          </a:solidFill>
                        </a:rPr>
                        <a:t>CLASS-CTEM-N+</a:t>
                      </a:r>
                      <a:endParaRPr lang="en-US" sz="1200" b="1" dirty="0">
                        <a:solidFill>
                          <a:schemeClr val="tx1">
                            <a:lumMod val="65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algn="ctr"/>
                      <a:r>
                        <a:rPr lang="en-US" sz="1200" dirty="0" smtClean="0">
                          <a:solidFill>
                            <a:schemeClr val="tx1">
                              <a:lumMod val="65000"/>
                            </a:schemeClr>
                          </a:solidFill>
                        </a:rPr>
                        <a:t>X</a:t>
                      </a:r>
                      <a:endParaRPr lang="en-US" sz="1200" dirty="0">
                        <a:solidFill>
                          <a:schemeClr val="tx1">
                            <a:lumMod val="65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algn="ctr"/>
                      <a:endParaRPr lang="en-US" sz="1200" dirty="0">
                        <a:solidFill>
                          <a:schemeClr val="tx1">
                            <a:lumMod val="65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algn="ctr"/>
                      <a:endParaRPr lang="en-US" sz="1200" dirty="0">
                        <a:solidFill>
                          <a:schemeClr val="tx1">
                            <a:lumMod val="65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algn="ctr"/>
                      <a:endParaRPr lang="en-US" sz="1200" dirty="0">
                        <a:solidFill>
                          <a:schemeClr val="tx1">
                            <a:lumMod val="65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algn="ctr"/>
                      <a:endParaRPr lang="en-US" sz="1200" dirty="0">
                        <a:solidFill>
                          <a:schemeClr val="tx1">
                            <a:lumMod val="65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r>
              <a:tr h="245533">
                <a:tc>
                  <a:txBody>
                    <a:bodyPr/>
                    <a:lstStyle/>
                    <a:p>
                      <a:pPr algn="r"/>
                      <a:r>
                        <a:rPr lang="en-US" sz="1200" b="1" dirty="0" smtClean="0">
                          <a:solidFill>
                            <a:schemeClr val="bg1"/>
                          </a:solidFill>
                        </a:rPr>
                        <a:t>CLM</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a:r>
                        <a:rPr lang="en-US" sz="1200" b="1" dirty="0" smtClean="0">
                          <a:solidFill>
                            <a:schemeClr val="bg1"/>
                          </a:solidFill>
                        </a:rPr>
                        <a:t>X</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dirty="0" smtClean="0">
                          <a:solidFill>
                            <a:schemeClr val="bg1"/>
                          </a:solidFill>
                        </a:rPr>
                        <a:t>X</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dirty="0" smtClean="0">
                          <a:solidFill>
                            <a:schemeClr val="bg1"/>
                          </a:solidFill>
                        </a:rPr>
                        <a:t>X</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dirty="0" smtClean="0">
                          <a:solidFill>
                            <a:schemeClr val="bg1"/>
                          </a:solidFill>
                        </a:rPr>
                        <a:t>X</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dirty="0" smtClean="0">
                          <a:solidFill>
                            <a:schemeClr val="bg1"/>
                          </a:solidFill>
                        </a:rPr>
                        <a:t>X</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45533">
                <a:tc>
                  <a:txBody>
                    <a:bodyPr/>
                    <a:lstStyle/>
                    <a:p>
                      <a:pPr algn="r"/>
                      <a:r>
                        <a:rPr lang="en-US" sz="1200" b="1" dirty="0" smtClean="0">
                          <a:solidFill>
                            <a:schemeClr val="bg1"/>
                          </a:solidFill>
                        </a:rPr>
                        <a:t>CLM4-VIC</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a:r>
                        <a:rPr lang="en-US" sz="1200" b="1" dirty="0" smtClean="0">
                          <a:solidFill>
                            <a:schemeClr val="bg1"/>
                          </a:solidFill>
                        </a:rPr>
                        <a:t>X</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dirty="0" smtClean="0">
                          <a:solidFill>
                            <a:schemeClr val="bg1"/>
                          </a:solidFill>
                        </a:rPr>
                        <a:t>X</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dirty="0" smtClean="0">
                          <a:solidFill>
                            <a:schemeClr val="bg1"/>
                          </a:solidFill>
                        </a:rPr>
                        <a:t>X</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dirty="0" smtClean="0">
                          <a:solidFill>
                            <a:schemeClr val="bg1"/>
                          </a:solidFill>
                        </a:rPr>
                        <a:t>X</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dirty="0" smtClean="0">
                          <a:solidFill>
                            <a:schemeClr val="bg1"/>
                          </a:solidFill>
                        </a:rPr>
                        <a:t>X</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45533">
                <a:tc>
                  <a:txBody>
                    <a:bodyPr/>
                    <a:lstStyle/>
                    <a:p>
                      <a:pPr algn="r"/>
                      <a:r>
                        <a:rPr lang="en-US" sz="1200" b="1" dirty="0" smtClean="0">
                          <a:solidFill>
                            <a:schemeClr val="bg1"/>
                          </a:solidFill>
                        </a:rPr>
                        <a:t>DLEM</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a:r>
                        <a:rPr lang="en-US" sz="1200" b="1" dirty="0" smtClean="0">
                          <a:solidFill>
                            <a:schemeClr val="bg1"/>
                          </a:solidFill>
                        </a:rPr>
                        <a:t>X</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dirty="0" smtClean="0">
                          <a:solidFill>
                            <a:schemeClr val="bg1"/>
                          </a:solidFill>
                        </a:rPr>
                        <a:t>X</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dirty="0" smtClean="0">
                          <a:solidFill>
                            <a:schemeClr val="bg1"/>
                          </a:solidFill>
                        </a:rPr>
                        <a:t>X</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dirty="0" smtClean="0">
                          <a:solidFill>
                            <a:schemeClr val="bg1"/>
                          </a:solidFill>
                        </a:rPr>
                        <a:t>X</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dirty="0" smtClean="0">
                          <a:solidFill>
                            <a:schemeClr val="bg1"/>
                          </a:solidFill>
                        </a:rPr>
                        <a:t>X</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45533">
                <a:tc>
                  <a:txBody>
                    <a:bodyPr/>
                    <a:lstStyle/>
                    <a:p>
                      <a:pPr algn="r"/>
                      <a:r>
                        <a:rPr lang="en-US" sz="1200" b="1" dirty="0" smtClean="0">
                          <a:solidFill>
                            <a:schemeClr val="bg1"/>
                          </a:solidFill>
                        </a:rPr>
                        <a:t>GTEC</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a:r>
                        <a:rPr lang="en-US" sz="1200" b="1" dirty="0" smtClean="0">
                          <a:solidFill>
                            <a:schemeClr val="bg1"/>
                          </a:solidFill>
                        </a:rPr>
                        <a:t>X</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dirty="0" smtClean="0">
                          <a:solidFill>
                            <a:schemeClr val="bg1"/>
                          </a:solidFill>
                        </a:rPr>
                        <a:t>X</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dirty="0" smtClean="0">
                          <a:solidFill>
                            <a:schemeClr val="bg1"/>
                          </a:solidFill>
                        </a:rPr>
                        <a:t>X</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dirty="0" smtClean="0">
                          <a:solidFill>
                            <a:schemeClr val="bg1"/>
                          </a:solidFill>
                        </a:rPr>
                        <a:t>X</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lumMod val="85000"/>
                      </a:schemeClr>
                    </a:solidFill>
                  </a:tcPr>
                </a:tc>
              </a:tr>
              <a:tr h="245533">
                <a:tc>
                  <a:txBody>
                    <a:bodyPr/>
                    <a:lstStyle/>
                    <a:p>
                      <a:pPr algn="r"/>
                      <a:r>
                        <a:rPr lang="en-US" sz="1200" b="1" dirty="0" smtClean="0">
                          <a:solidFill>
                            <a:schemeClr val="bg1"/>
                          </a:solidFill>
                        </a:rPr>
                        <a:t>LPJ-</a:t>
                      </a:r>
                      <a:r>
                        <a:rPr lang="en-US" sz="1200" b="1" dirty="0" err="1" smtClean="0">
                          <a:solidFill>
                            <a:schemeClr val="bg1"/>
                          </a:solidFill>
                        </a:rPr>
                        <a:t>wsl</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a:r>
                        <a:rPr lang="en-US" sz="1200" b="1" dirty="0" smtClean="0">
                          <a:solidFill>
                            <a:schemeClr val="bg1"/>
                          </a:solidFill>
                        </a:rPr>
                        <a:t>X</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dirty="0" smtClean="0">
                          <a:solidFill>
                            <a:schemeClr val="bg1"/>
                          </a:solidFill>
                        </a:rPr>
                        <a:t>X</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dirty="0" smtClean="0">
                          <a:solidFill>
                            <a:schemeClr val="bg1"/>
                          </a:solidFill>
                        </a:rPr>
                        <a:t>X</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dirty="0" smtClean="0">
                          <a:solidFill>
                            <a:schemeClr val="bg1"/>
                          </a:solidFill>
                        </a:rPr>
                        <a:t>X</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lumMod val="85000"/>
                      </a:schemeClr>
                    </a:solidFill>
                  </a:tcPr>
                </a:tc>
              </a:tr>
              <a:tr h="245533">
                <a:tc>
                  <a:txBody>
                    <a:bodyPr/>
                    <a:lstStyle/>
                    <a:p>
                      <a:pPr algn="r"/>
                      <a:r>
                        <a:rPr lang="en-US" sz="1200" b="1" dirty="0" smtClean="0">
                          <a:solidFill>
                            <a:schemeClr val="bg1"/>
                          </a:solidFill>
                        </a:rPr>
                        <a:t>ORCHIDEE-LSCE</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a:r>
                        <a:rPr lang="en-US" sz="1200" b="1" dirty="0" smtClean="0">
                          <a:solidFill>
                            <a:schemeClr val="bg1"/>
                          </a:solidFill>
                        </a:rPr>
                        <a:t>X</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dirty="0" smtClean="0">
                          <a:solidFill>
                            <a:schemeClr val="bg1"/>
                          </a:solidFill>
                        </a:rPr>
                        <a:t>X</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dirty="0" smtClean="0">
                          <a:solidFill>
                            <a:schemeClr val="bg1"/>
                          </a:solidFill>
                        </a:rPr>
                        <a:t>X</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dirty="0" smtClean="0">
                          <a:solidFill>
                            <a:schemeClr val="bg1"/>
                          </a:solidFill>
                        </a:rPr>
                        <a:t>X</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lumMod val="85000"/>
                      </a:schemeClr>
                    </a:solidFill>
                  </a:tcPr>
                </a:tc>
              </a:tr>
              <a:tr h="245533">
                <a:tc>
                  <a:txBody>
                    <a:bodyPr/>
                    <a:lstStyle/>
                    <a:p>
                      <a:pPr algn="r"/>
                      <a:r>
                        <a:rPr lang="en-US" sz="1200" b="1" dirty="0" smtClean="0">
                          <a:solidFill>
                            <a:srgbClr val="A6A6A6"/>
                          </a:solidFill>
                        </a:rPr>
                        <a:t>SiB3-JPL</a:t>
                      </a:r>
                      <a:endParaRPr lang="en-US" sz="1200" b="1" dirty="0">
                        <a:solidFill>
                          <a:srgbClr val="A6A6A6"/>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algn="ctr"/>
                      <a:r>
                        <a:rPr lang="en-US" sz="1200" dirty="0" smtClean="0">
                          <a:solidFill>
                            <a:srgbClr val="A6A6A6"/>
                          </a:solidFill>
                        </a:rPr>
                        <a:t>X</a:t>
                      </a:r>
                      <a:endParaRPr lang="en-US" sz="1200" dirty="0">
                        <a:solidFill>
                          <a:srgbClr val="A6A6A6"/>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algn="ct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algn="ct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algn="ct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algn="ct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lumMod val="85000"/>
                      </a:schemeClr>
                    </a:solidFill>
                  </a:tcPr>
                </a:tc>
              </a:tr>
              <a:tr h="245533">
                <a:tc>
                  <a:txBody>
                    <a:bodyPr/>
                    <a:lstStyle/>
                    <a:p>
                      <a:pPr algn="r"/>
                      <a:r>
                        <a:rPr lang="en-US" sz="1200" b="1" dirty="0" err="1" smtClean="0">
                          <a:solidFill>
                            <a:srgbClr val="A6A6A6"/>
                          </a:solidFill>
                        </a:rPr>
                        <a:t>SiB</a:t>
                      </a:r>
                      <a:r>
                        <a:rPr lang="en-US" sz="1200" b="1" dirty="0" smtClean="0">
                          <a:solidFill>
                            <a:srgbClr val="A6A6A6"/>
                          </a:solidFill>
                        </a:rPr>
                        <a:t>-CASA</a:t>
                      </a:r>
                      <a:endParaRPr lang="en-US" sz="1200" b="1" dirty="0">
                        <a:solidFill>
                          <a:srgbClr val="A6A6A6"/>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algn="ctr"/>
                      <a:r>
                        <a:rPr lang="en-US" sz="1200" dirty="0" smtClean="0">
                          <a:solidFill>
                            <a:srgbClr val="A6A6A6"/>
                          </a:solidFill>
                        </a:rPr>
                        <a:t>X</a:t>
                      </a:r>
                      <a:endParaRPr lang="en-US" sz="1200" dirty="0">
                        <a:solidFill>
                          <a:srgbClr val="A6A6A6"/>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algn="ct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algn="ct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algn="ct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algn="ct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lumMod val="85000"/>
                      </a:schemeClr>
                    </a:solidFill>
                  </a:tcPr>
                </a:tc>
              </a:tr>
              <a:tr h="245533">
                <a:tc>
                  <a:txBody>
                    <a:bodyPr/>
                    <a:lstStyle/>
                    <a:p>
                      <a:pPr algn="r"/>
                      <a:r>
                        <a:rPr lang="en-US" sz="1200" b="1" dirty="0" smtClean="0">
                          <a:solidFill>
                            <a:schemeClr val="bg1"/>
                          </a:solidFill>
                        </a:rPr>
                        <a:t>VEGAS</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a:r>
                        <a:rPr lang="en-US" sz="1200" b="1" dirty="0" smtClean="0">
                          <a:solidFill>
                            <a:schemeClr val="bg1"/>
                          </a:solidFill>
                        </a:rPr>
                        <a:t>X</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dirty="0" smtClean="0">
                          <a:solidFill>
                            <a:schemeClr val="bg1"/>
                          </a:solidFill>
                        </a:rPr>
                        <a:t>X</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dirty="0" smtClean="0">
                          <a:solidFill>
                            <a:schemeClr val="bg1"/>
                          </a:solidFill>
                        </a:rPr>
                        <a:t>X</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dirty="0" smtClean="0">
                          <a:solidFill>
                            <a:schemeClr val="bg1"/>
                          </a:solidFill>
                        </a:rPr>
                        <a:t>X</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US" sz="12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lumMod val="85000"/>
                      </a:schemeClr>
                    </a:solidFill>
                  </a:tcPr>
                </a:tc>
              </a:tr>
              <a:tr h="245533">
                <a:tc>
                  <a:txBody>
                    <a:bodyPr/>
                    <a:lstStyle/>
                    <a:p>
                      <a:pPr algn="r"/>
                      <a:r>
                        <a:rPr lang="en-US" sz="1200" b="1" dirty="0" smtClean="0">
                          <a:solidFill>
                            <a:srgbClr val="A6A6A6"/>
                          </a:solidFill>
                        </a:rPr>
                        <a:t>VISIT</a:t>
                      </a:r>
                      <a:endParaRPr lang="en-US" sz="1200" b="1" dirty="0">
                        <a:solidFill>
                          <a:srgbClr val="A6A6A6"/>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algn="ctr"/>
                      <a:r>
                        <a:rPr lang="en-US" sz="1200" dirty="0" smtClean="0">
                          <a:solidFill>
                            <a:srgbClr val="A6A6A6"/>
                          </a:solidFill>
                        </a:rPr>
                        <a:t>X</a:t>
                      </a:r>
                      <a:endParaRPr lang="en-US" sz="1200" dirty="0">
                        <a:solidFill>
                          <a:srgbClr val="A6A6A6"/>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algn="ctr"/>
                      <a:r>
                        <a:rPr lang="en-US" sz="1200" dirty="0" smtClean="0">
                          <a:solidFill>
                            <a:srgbClr val="A6A6A6"/>
                          </a:solidFill>
                        </a:rPr>
                        <a:t>X</a:t>
                      </a:r>
                      <a:endParaRPr lang="en-US" sz="1200" dirty="0">
                        <a:solidFill>
                          <a:srgbClr val="A6A6A6"/>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algn="ctr"/>
                      <a:r>
                        <a:rPr lang="en-US" sz="1200" dirty="0" smtClean="0">
                          <a:solidFill>
                            <a:srgbClr val="A6A6A6"/>
                          </a:solidFill>
                        </a:rPr>
                        <a:t>X</a:t>
                      </a:r>
                      <a:endParaRPr lang="en-US" sz="1200" dirty="0">
                        <a:solidFill>
                          <a:srgbClr val="A6A6A6"/>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algn="ctr"/>
                      <a:r>
                        <a:rPr lang="en-US" sz="1200" dirty="0" smtClean="0">
                          <a:solidFill>
                            <a:srgbClr val="A6A6A6"/>
                          </a:solidFill>
                        </a:rPr>
                        <a:t>X</a:t>
                      </a:r>
                      <a:endParaRPr lang="en-US" sz="1200" dirty="0">
                        <a:solidFill>
                          <a:srgbClr val="A6A6A6"/>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algn="ctr"/>
                      <a:endParaRPr lang="en-US" sz="1200" dirty="0">
                        <a:solidFill>
                          <a:srgbClr val="A6A6A6"/>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lumMod val="85000"/>
                      </a:schemeClr>
                    </a:solidFill>
                  </a:tcPr>
                </a:tc>
              </a:tr>
            </a:tbl>
          </a:graphicData>
        </a:graphic>
      </p:graphicFrame>
      <p:sp>
        <p:nvSpPr>
          <p:cNvPr id="3" name="TextBox 2"/>
          <p:cNvSpPr txBox="1"/>
          <p:nvPr/>
        </p:nvSpPr>
        <p:spPr>
          <a:xfrm>
            <a:off x="6129867" y="3657598"/>
            <a:ext cx="2531533" cy="1200329"/>
          </a:xfrm>
          <a:prstGeom prst="rect">
            <a:avLst/>
          </a:prstGeom>
          <a:solidFill>
            <a:srgbClr val="FFFFFF"/>
          </a:solidFill>
          <a:ln>
            <a:solidFill>
              <a:srgbClr val="FF0000"/>
            </a:solidFill>
          </a:ln>
        </p:spPr>
        <p:txBody>
          <a:bodyPr wrap="square" rtlCol="0">
            <a:spAutoFit/>
          </a:bodyPr>
          <a:lstStyle/>
          <a:p>
            <a:r>
              <a:rPr lang="en-US" dirty="0" smtClean="0">
                <a:solidFill>
                  <a:schemeClr val="bg1"/>
                </a:solidFill>
              </a:rPr>
              <a:t>Only those models that have RG1 through SG3/BG1 are included in sensitivity analysis</a:t>
            </a:r>
            <a:endParaRPr lang="en-US" dirty="0">
              <a:solidFill>
                <a:schemeClr val="bg1"/>
              </a:solidFill>
            </a:endParaRPr>
          </a:p>
        </p:txBody>
      </p:sp>
    </p:spTree>
    <p:extLst>
      <p:ext uri="{BB962C8B-B14F-4D97-AF65-F5344CB8AC3E}">
        <p14:creationId xmlns:p14="http://schemas.microsoft.com/office/powerpoint/2010/main" val="17146046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orth American Temperate.png"/>
          <p:cNvPicPr>
            <a:picLocks noChangeAspect="1"/>
          </p:cNvPicPr>
          <p:nvPr/>
        </p:nvPicPr>
        <p:blipFill rotWithShape="1">
          <a:blip r:embed="rId4">
            <a:extLst>
              <a:ext uri="{28A0092B-C50C-407E-A947-70E740481C1C}">
                <a14:useLocalDpi xmlns:a14="http://schemas.microsoft.com/office/drawing/2010/main" val="0"/>
              </a:ext>
            </a:extLst>
          </a:blip>
          <a:srcRect l="2559" t="4445" r="1635" b="4921"/>
          <a:stretch/>
        </p:blipFill>
        <p:spPr>
          <a:xfrm>
            <a:off x="61697" y="2489200"/>
            <a:ext cx="2833463" cy="2009822"/>
          </a:xfrm>
          <a:prstGeom prst="rect">
            <a:avLst/>
          </a:prstGeom>
          <a:ln w="28575" cmpd="sng">
            <a:noFill/>
          </a:ln>
        </p:spPr>
      </p:pic>
      <p:graphicFrame>
        <p:nvGraphicFramePr>
          <p:cNvPr id="8" name="Object 7"/>
          <p:cNvGraphicFramePr>
            <a:graphicFrameLocks noChangeAspect="1"/>
          </p:cNvGraphicFramePr>
          <p:nvPr>
            <p:extLst>
              <p:ext uri="{D42A27DB-BD31-4B8C-83A1-F6EECF244321}">
                <p14:modId xmlns:p14="http://schemas.microsoft.com/office/powerpoint/2010/main" val="4109010924"/>
              </p:ext>
            </p:extLst>
          </p:nvPr>
        </p:nvGraphicFramePr>
        <p:xfrm>
          <a:off x="3348567" y="3030006"/>
          <a:ext cx="2357967" cy="654991"/>
        </p:xfrm>
        <a:graphic>
          <a:graphicData uri="http://schemas.openxmlformats.org/presentationml/2006/ole">
            <mc:AlternateContent xmlns:mc="http://schemas.openxmlformats.org/markup-compatibility/2006">
              <mc:Choice xmlns:v="urn:schemas-microsoft-com:vml" Requires="v">
                <p:oleObj spid="_x0000_s2137" name="Equation" r:id="rId5" imgW="1600200" imgH="444500" progId="Equation.3">
                  <p:embed/>
                </p:oleObj>
              </mc:Choice>
              <mc:Fallback>
                <p:oleObj name="Equation" r:id="rId5" imgW="1600200" imgH="444500" progId="Equation.3">
                  <p:embed/>
                  <p:pic>
                    <p:nvPicPr>
                      <p:cNvPr id="0" name=""/>
                      <p:cNvPicPr/>
                      <p:nvPr/>
                    </p:nvPicPr>
                    <p:blipFill>
                      <a:blip r:embed="rId6"/>
                      <a:stretch>
                        <a:fillRect/>
                      </a:stretch>
                    </p:blipFill>
                    <p:spPr>
                      <a:xfrm>
                        <a:off x="3348567" y="3030006"/>
                        <a:ext cx="2357967" cy="654991"/>
                      </a:xfrm>
                      <a:prstGeom prst="rect">
                        <a:avLst/>
                      </a:prstGeom>
                      <a:solidFill>
                        <a:srgbClr val="FFFFFF"/>
                      </a:solidFill>
                    </p:spPr>
                  </p:pic>
                </p:oleObj>
              </mc:Fallback>
            </mc:AlternateContent>
          </a:graphicData>
        </a:graphic>
      </p:graphicFrame>
      <p:cxnSp>
        <p:nvCxnSpPr>
          <p:cNvPr id="10" name="Straight Arrow Connector 9"/>
          <p:cNvCxnSpPr/>
          <p:nvPr/>
        </p:nvCxnSpPr>
        <p:spPr>
          <a:xfrm>
            <a:off x="2963333" y="3344333"/>
            <a:ext cx="313267" cy="0"/>
          </a:xfrm>
          <a:prstGeom prst="straightConnector1">
            <a:avLst/>
          </a:prstGeom>
          <a:ln w="28575" cmpd="sng">
            <a:solidFill>
              <a:srgbClr val="F79646"/>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5725898" y="3335866"/>
            <a:ext cx="313267" cy="0"/>
          </a:xfrm>
          <a:prstGeom prst="straightConnector1">
            <a:avLst/>
          </a:prstGeom>
          <a:ln w="28575" cmpd="sng">
            <a:solidFill>
              <a:srgbClr val="F79646"/>
            </a:solidFill>
            <a:tailEnd type="arrow"/>
          </a:ln>
        </p:spPr>
        <p:style>
          <a:lnRef idx="2">
            <a:schemeClr val="accent1"/>
          </a:lnRef>
          <a:fillRef idx="0">
            <a:schemeClr val="accent1"/>
          </a:fillRef>
          <a:effectRef idx="1">
            <a:schemeClr val="accent1"/>
          </a:effectRef>
          <a:fontRef idx="minor">
            <a:schemeClr val="tx1"/>
          </a:fontRef>
        </p:style>
      </p:cxnSp>
      <p:pic>
        <p:nvPicPr>
          <p:cNvPr id="13" name="Picture 12" descr="Legend.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08497" y="4882635"/>
            <a:ext cx="2546497" cy="1681139"/>
          </a:xfrm>
          <a:prstGeom prst="rect">
            <a:avLst/>
          </a:prstGeom>
        </p:spPr>
      </p:pic>
      <p:pic>
        <p:nvPicPr>
          <p:cNvPr id="14" name="Picture 13" descr="legend.png"/>
          <p:cNvPicPr>
            <a:picLocks noChangeAspect="1"/>
          </p:cNvPicPr>
          <p:nvPr/>
        </p:nvPicPr>
        <p:blipFill rotWithShape="1">
          <a:blip r:embed="rId8">
            <a:extLst>
              <a:ext uri="{28A0092B-C50C-407E-A947-70E740481C1C}">
                <a14:useLocalDpi xmlns:a14="http://schemas.microsoft.com/office/drawing/2010/main" val="0"/>
              </a:ext>
            </a:extLst>
          </a:blip>
          <a:srcRect l="3005"/>
          <a:stretch/>
        </p:blipFill>
        <p:spPr>
          <a:xfrm>
            <a:off x="61697" y="5099540"/>
            <a:ext cx="3060543" cy="1038786"/>
          </a:xfrm>
          <a:prstGeom prst="rect">
            <a:avLst/>
          </a:prstGeom>
        </p:spPr>
      </p:pic>
      <p:sp>
        <p:nvSpPr>
          <p:cNvPr id="15" name="TextBox 14"/>
          <p:cNvSpPr txBox="1"/>
          <p:nvPr/>
        </p:nvSpPr>
        <p:spPr>
          <a:xfrm>
            <a:off x="60787" y="1774335"/>
            <a:ext cx="2834373" cy="369332"/>
          </a:xfrm>
          <a:prstGeom prst="rect">
            <a:avLst/>
          </a:prstGeom>
          <a:noFill/>
        </p:spPr>
        <p:txBody>
          <a:bodyPr wrap="square" rtlCol="0">
            <a:spAutoFit/>
          </a:bodyPr>
          <a:lstStyle/>
          <a:p>
            <a:r>
              <a:rPr lang="en-US" dirty="0" smtClean="0"/>
              <a:t>Net uptake by simulation</a:t>
            </a:r>
            <a:endParaRPr lang="en-US" dirty="0"/>
          </a:p>
        </p:txBody>
      </p:sp>
      <p:sp>
        <p:nvSpPr>
          <p:cNvPr id="16" name="TextBox 15"/>
          <p:cNvSpPr txBox="1"/>
          <p:nvPr/>
        </p:nvSpPr>
        <p:spPr>
          <a:xfrm>
            <a:off x="3122240" y="2245267"/>
            <a:ext cx="2834373" cy="646331"/>
          </a:xfrm>
          <a:prstGeom prst="rect">
            <a:avLst/>
          </a:prstGeom>
          <a:noFill/>
        </p:spPr>
        <p:txBody>
          <a:bodyPr wrap="square" rtlCol="0">
            <a:spAutoFit/>
          </a:bodyPr>
          <a:lstStyle/>
          <a:p>
            <a:pPr algn="ctr"/>
            <a:r>
              <a:rPr lang="en-US" dirty="0" smtClean="0"/>
              <a:t>Normalized difference between simulations</a:t>
            </a:r>
            <a:endParaRPr lang="en-US" dirty="0"/>
          </a:p>
        </p:txBody>
      </p:sp>
      <p:sp>
        <p:nvSpPr>
          <p:cNvPr id="17" name="TextBox 16"/>
          <p:cNvSpPr txBox="1"/>
          <p:nvPr/>
        </p:nvSpPr>
        <p:spPr>
          <a:xfrm>
            <a:off x="5956613" y="1523072"/>
            <a:ext cx="2834373" cy="923330"/>
          </a:xfrm>
          <a:prstGeom prst="rect">
            <a:avLst/>
          </a:prstGeom>
          <a:noFill/>
        </p:spPr>
        <p:txBody>
          <a:bodyPr wrap="square" rtlCol="0">
            <a:spAutoFit/>
          </a:bodyPr>
          <a:lstStyle/>
          <a:p>
            <a:pPr algn="ctr"/>
            <a:r>
              <a:rPr lang="en-US" dirty="0" smtClean="0"/>
              <a:t>Driver resulting in greatest change (% diff) in net uptake</a:t>
            </a:r>
            <a:endParaRPr lang="en-US" dirty="0"/>
          </a:p>
        </p:txBody>
      </p:sp>
      <p:sp>
        <p:nvSpPr>
          <p:cNvPr id="18" name="Title 3"/>
          <p:cNvSpPr>
            <a:spLocks noGrp="1"/>
          </p:cNvSpPr>
          <p:nvPr>
            <p:ph type="title"/>
          </p:nvPr>
        </p:nvSpPr>
        <p:spPr>
          <a:xfrm>
            <a:off x="-11305" y="269876"/>
            <a:ext cx="8906933" cy="1143000"/>
          </a:xfrm>
        </p:spPr>
        <p:txBody>
          <a:bodyPr>
            <a:noAutofit/>
          </a:bodyPr>
          <a:lstStyle/>
          <a:p>
            <a:r>
              <a:rPr lang="en-US" sz="3200" dirty="0" smtClean="0">
                <a:solidFill>
                  <a:srgbClr val="FAC090"/>
                </a:solidFill>
              </a:rPr>
              <a:t>Sensitivity </a:t>
            </a:r>
            <a:r>
              <a:rPr lang="en-US" sz="3200" dirty="0" smtClean="0">
                <a:solidFill>
                  <a:srgbClr val="FAC090"/>
                </a:solidFill>
              </a:rPr>
              <a:t>of </a:t>
            </a:r>
            <a:r>
              <a:rPr lang="en-US" sz="3200" dirty="0" smtClean="0">
                <a:solidFill>
                  <a:srgbClr val="FAC090"/>
                </a:solidFill>
              </a:rPr>
              <a:t>net flux to each forcing factor</a:t>
            </a:r>
            <a:endParaRPr lang="en-US" sz="3200" dirty="0">
              <a:solidFill>
                <a:srgbClr val="FAC090"/>
              </a:solidFill>
            </a:endParaRPr>
          </a:p>
        </p:txBody>
      </p:sp>
      <p:pic>
        <p:nvPicPr>
          <p:cNvPr id="19" name="Picture 18" descr="North American Temperate.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39165" y="2446402"/>
            <a:ext cx="2972042" cy="2040467"/>
          </a:xfrm>
          <a:prstGeom prst="rect">
            <a:avLst/>
          </a:prstGeom>
          <a:ln w="28575" cmpd="sng">
            <a:noFill/>
          </a:ln>
        </p:spPr>
      </p:pic>
      <p:sp>
        <p:nvSpPr>
          <p:cNvPr id="20" name="TextBox 19"/>
          <p:cNvSpPr txBox="1"/>
          <p:nvPr/>
        </p:nvSpPr>
        <p:spPr>
          <a:xfrm>
            <a:off x="3501279" y="4009815"/>
            <a:ext cx="2069787" cy="954107"/>
          </a:xfrm>
          <a:prstGeom prst="rect">
            <a:avLst/>
          </a:prstGeom>
          <a:solidFill>
            <a:srgbClr val="FFFFFF"/>
          </a:solidFill>
          <a:ln>
            <a:solidFill>
              <a:srgbClr val="FF0000"/>
            </a:solidFill>
          </a:ln>
        </p:spPr>
        <p:txBody>
          <a:bodyPr wrap="square" rtlCol="0">
            <a:spAutoFit/>
          </a:bodyPr>
          <a:lstStyle/>
          <a:p>
            <a:r>
              <a:rPr lang="en-US" sz="1400" dirty="0" smtClean="0">
                <a:solidFill>
                  <a:schemeClr val="bg1"/>
                </a:solidFill>
              </a:rPr>
              <a:t>Only those models that have RG1 through SG3/BG1 included in sensitivity analysis</a:t>
            </a:r>
            <a:endParaRPr lang="en-US" sz="1400" dirty="0">
              <a:solidFill>
                <a:schemeClr val="bg1"/>
              </a:solidFill>
            </a:endParaRPr>
          </a:p>
        </p:txBody>
      </p:sp>
    </p:spTree>
    <p:extLst>
      <p:ext uri="{BB962C8B-B14F-4D97-AF65-F5344CB8AC3E}">
        <p14:creationId xmlns:p14="http://schemas.microsoft.com/office/powerpoint/2010/main" val="143078053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transcom regions.png"/>
          <p:cNvPicPr>
            <a:picLocks noChangeAspect="1"/>
          </p:cNvPicPr>
          <p:nvPr/>
        </p:nvPicPr>
        <p:blipFill rotWithShape="1">
          <a:blip r:embed="rId3">
            <a:extLst>
              <a:ext uri="{28A0092B-C50C-407E-A947-70E740481C1C}">
                <a14:useLocalDpi xmlns:a14="http://schemas.microsoft.com/office/drawing/2010/main" val="0"/>
              </a:ext>
            </a:extLst>
          </a:blip>
          <a:srcRect l="11017" t="9657" r="8704" b="31181"/>
          <a:stretch/>
        </p:blipFill>
        <p:spPr>
          <a:xfrm>
            <a:off x="3089900" y="2133600"/>
            <a:ext cx="4567963" cy="2468966"/>
          </a:xfrm>
          <a:prstGeom prst="rect">
            <a:avLst/>
          </a:prstGeom>
          <a:ln>
            <a:solidFill>
              <a:schemeClr val="bg1"/>
            </a:solidFill>
          </a:ln>
        </p:spPr>
      </p:pic>
      <p:cxnSp>
        <p:nvCxnSpPr>
          <p:cNvPr id="12" name="Straight Connector 11"/>
          <p:cNvCxnSpPr/>
          <p:nvPr/>
        </p:nvCxnSpPr>
        <p:spPr>
          <a:xfrm flipV="1">
            <a:off x="3089900" y="3107267"/>
            <a:ext cx="991033" cy="143933"/>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flipV="1">
            <a:off x="4665119" y="3776134"/>
            <a:ext cx="152414" cy="881099"/>
          </a:xfrm>
          <a:prstGeom prst="line">
            <a:avLst/>
          </a:prstGeom>
          <a:ln>
            <a:solidFill>
              <a:schemeClr val="bg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61697" y="4657233"/>
            <a:ext cx="3057322" cy="369332"/>
          </a:xfrm>
          <a:prstGeom prst="rect">
            <a:avLst/>
          </a:prstGeom>
          <a:noFill/>
        </p:spPr>
        <p:txBody>
          <a:bodyPr wrap="square" rtlCol="0">
            <a:spAutoFit/>
          </a:bodyPr>
          <a:lstStyle/>
          <a:p>
            <a:r>
              <a:rPr lang="en-US" dirty="0" smtClean="0"/>
              <a:t>Time-varying drivers:</a:t>
            </a:r>
            <a:endParaRPr lang="en-US" dirty="0"/>
          </a:p>
        </p:txBody>
      </p:sp>
      <p:cxnSp>
        <p:nvCxnSpPr>
          <p:cNvPr id="19" name="Straight Connector 18"/>
          <p:cNvCxnSpPr/>
          <p:nvPr/>
        </p:nvCxnSpPr>
        <p:spPr>
          <a:xfrm flipH="1">
            <a:off x="6917268" y="2133600"/>
            <a:ext cx="126999" cy="355600"/>
          </a:xfrm>
          <a:prstGeom prst="line">
            <a:avLst/>
          </a:prstGeom>
          <a:ln>
            <a:solidFill>
              <a:schemeClr val="bg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5452533" y="2079867"/>
            <a:ext cx="135467" cy="409333"/>
          </a:xfrm>
          <a:prstGeom prst="line">
            <a:avLst/>
          </a:prstGeom>
          <a:ln>
            <a:solidFill>
              <a:schemeClr val="bg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3008948" y="2133600"/>
            <a:ext cx="460963" cy="296333"/>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6468533" y="3395134"/>
            <a:ext cx="262467" cy="1283632"/>
          </a:xfrm>
          <a:prstGeom prst="line">
            <a:avLst/>
          </a:prstGeom>
          <a:ln>
            <a:solidFill>
              <a:schemeClr val="bg1">
                <a:lumMod val="50000"/>
                <a:lumOff val="50000"/>
              </a:schemeClr>
            </a:solidFill>
          </a:ln>
        </p:spPr>
        <p:style>
          <a:lnRef idx="2">
            <a:schemeClr val="accent1"/>
          </a:lnRef>
          <a:fillRef idx="0">
            <a:schemeClr val="accent1"/>
          </a:fillRef>
          <a:effectRef idx="1">
            <a:schemeClr val="accent1"/>
          </a:effectRef>
          <a:fontRef idx="minor">
            <a:schemeClr val="tx1"/>
          </a:fontRef>
        </p:style>
      </p:cxnSp>
      <p:pic>
        <p:nvPicPr>
          <p:cNvPr id="3" name="Picture 2" descr="Legen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97" y="5009635"/>
            <a:ext cx="2546497" cy="1681139"/>
          </a:xfrm>
          <a:prstGeom prst="rect">
            <a:avLst/>
          </a:prstGeom>
        </p:spPr>
      </p:pic>
      <p:pic>
        <p:nvPicPr>
          <p:cNvPr id="4" name="Picture 3" descr="North American Borea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78" y="59269"/>
            <a:ext cx="2961266" cy="2020598"/>
          </a:xfrm>
          <a:prstGeom prst="rect">
            <a:avLst/>
          </a:prstGeom>
          <a:ln w="28575" cmpd="sng">
            <a:solidFill>
              <a:srgbClr val="000090"/>
            </a:solidFill>
          </a:ln>
        </p:spPr>
      </p:pic>
      <p:pic>
        <p:nvPicPr>
          <p:cNvPr id="13" name="Picture 12" descr="Europ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19019" y="59269"/>
            <a:ext cx="2899901" cy="2014749"/>
          </a:xfrm>
          <a:prstGeom prst="rect">
            <a:avLst/>
          </a:prstGeom>
          <a:ln w="28575" cmpd="sng">
            <a:solidFill>
              <a:schemeClr val="accent6">
                <a:lumMod val="50000"/>
              </a:schemeClr>
            </a:solidFill>
          </a:ln>
        </p:spPr>
      </p:pic>
      <p:pic>
        <p:nvPicPr>
          <p:cNvPr id="14" name="Picture 13" descr="Eurasia Boreal.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08677" y="59270"/>
            <a:ext cx="2945501" cy="2020598"/>
          </a:xfrm>
          <a:prstGeom prst="rect">
            <a:avLst/>
          </a:prstGeom>
          <a:ln w="28575" cmpd="sng">
            <a:solidFill>
              <a:srgbClr val="FFFF00"/>
            </a:solidFill>
          </a:ln>
        </p:spPr>
      </p:pic>
      <p:pic>
        <p:nvPicPr>
          <p:cNvPr id="15" name="Picture 14" descr="North American Temperat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211" y="2269066"/>
            <a:ext cx="2972042" cy="2040467"/>
          </a:xfrm>
          <a:prstGeom prst="rect">
            <a:avLst/>
          </a:prstGeom>
          <a:ln w="28575" cmpd="sng">
            <a:solidFill>
              <a:srgbClr val="0000FF"/>
            </a:solidFill>
          </a:ln>
        </p:spPr>
      </p:pic>
      <p:pic>
        <p:nvPicPr>
          <p:cNvPr id="21" name="Picture 20" descr="South American Tropical.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94602" y="4657233"/>
            <a:ext cx="3046518" cy="2097024"/>
          </a:xfrm>
          <a:prstGeom prst="rect">
            <a:avLst/>
          </a:prstGeom>
          <a:ln w="28575" cmpd="sng">
            <a:solidFill>
              <a:srgbClr val="3366FF"/>
            </a:solidFill>
          </a:ln>
        </p:spPr>
      </p:pic>
      <p:pic>
        <p:nvPicPr>
          <p:cNvPr id="25" name="Picture 24" descr="Tropical Asia.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86360" y="4657234"/>
            <a:ext cx="3067818" cy="2097024"/>
          </a:xfrm>
          <a:prstGeom prst="rect">
            <a:avLst/>
          </a:prstGeom>
          <a:ln w="28575" cmpd="sng">
            <a:solidFill>
              <a:srgbClr val="FF0000"/>
            </a:solidFill>
          </a:ln>
        </p:spPr>
      </p:pic>
      <p:sp>
        <p:nvSpPr>
          <p:cNvPr id="5" name="TextBox 4"/>
          <p:cNvSpPr txBox="1"/>
          <p:nvPr/>
        </p:nvSpPr>
        <p:spPr>
          <a:xfrm>
            <a:off x="7789333" y="2667000"/>
            <a:ext cx="1264845" cy="954107"/>
          </a:xfrm>
          <a:prstGeom prst="rect">
            <a:avLst/>
          </a:prstGeom>
          <a:noFill/>
        </p:spPr>
        <p:txBody>
          <a:bodyPr wrap="square" rtlCol="0">
            <a:spAutoFit/>
          </a:bodyPr>
          <a:lstStyle/>
          <a:p>
            <a:r>
              <a:rPr lang="en-US" sz="1400" dirty="0" smtClean="0"/>
              <a:t>MME across 7 models, RG1-SG3 only</a:t>
            </a:r>
            <a:endParaRPr lang="en-US" sz="1400" dirty="0"/>
          </a:p>
        </p:txBody>
      </p:sp>
    </p:spTree>
    <p:extLst>
      <p:ext uri="{BB962C8B-B14F-4D97-AF65-F5344CB8AC3E}">
        <p14:creationId xmlns:p14="http://schemas.microsoft.com/office/powerpoint/2010/main" val="288451506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6">
                    <a:lumMod val="60000"/>
                    <a:lumOff val="40000"/>
                  </a:schemeClr>
                </a:solidFill>
              </a:rPr>
              <a:t>Conclusions</a:t>
            </a:r>
            <a:endParaRPr lang="en-US" sz="4000" dirty="0">
              <a:solidFill>
                <a:schemeClr val="accent6">
                  <a:lumMod val="60000"/>
                  <a:lumOff val="40000"/>
                </a:schemeClr>
              </a:solidFill>
            </a:endParaRPr>
          </a:p>
        </p:txBody>
      </p:sp>
      <p:sp>
        <p:nvSpPr>
          <p:cNvPr id="3" name="Content Placeholder 2"/>
          <p:cNvSpPr>
            <a:spLocks noGrp="1"/>
          </p:cNvSpPr>
          <p:nvPr>
            <p:ph idx="1"/>
          </p:nvPr>
        </p:nvSpPr>
        <p:spPr>
          <a:xfrm>
            <a:off x="457201" y="1600200"/>
            <a:ext cx="5698066" cy="4969933"/>
          </a:xfrm>
        </p:spPr>
        <p:txBody>
          <a:bodyPr>
            <a:normAutofit/>
          </a:bodyPr>
          <a:lstStyle/>
          <a:p>
            <a:r>
              <a:rPr lang="en-US" sz="2000" dirty="0" smtClean="0"/>
              <a:t>Even with consistent driver data and simulation protocol, there is a large spread in </a:t>
            </a:r>
            <a:r>
              <a:rPr lang="en-US" sz="2000" dirty="0" err="1" smtClean="0"/>
              <a:t>MsTMIP</a:t>
            </a:r>
            <a:r>
              <a:rPr lang="en-US" sz="2000" dirty="0"/>
              <a:t> </a:t>
            </a:r>
            <a:r>
              <a:rPr lang="en-US" sz="2000" dirty="0" smtClean="0"/>
              <a:t>estimate </a:t>
            </a:r>
            <a:r>
              <a:rPr lang="en-US" sz="2000" dirty="0"/>
              <a:t>(best estimate) </a:t>
            </a:r>
            <a:r>
              <a:rPr lang="en-US" sz="2000" dirty="0" smtClean="0"/>
              <a:t>of the global net land sink.</a:t>
            </a:r>
          </a:p>
          <a:p>
            <a:r>
              <a:rPr lang="en-US" sz="2000" dirty="0" err="1" smtClean="0"/>
              <a:t>MsTMIP</a:t>
            </a:r>
            <a:r>
              <a:rPr lang="en-US" sz="2000" dirty="0" smtClean="0"/>
              <a:t> ensemble mean (best estimate) shows a slightly stronger net land sink than the Global Carbon Project (GCP) product.</a:t>
            </a:r>
          </a:p>
          <a:p>
            <a:r>
              <a:rPr lang="en-US" sz="2000" dirty="0" smtClean="0"/>
              <a:t>Estimates of the net land sink appear to be most sensitive to changes in atmospheric CO</a:t>
            </a:r>
            <a:r>
              <a:rPr lang="en-US" sz="2000" baseline="-25000" dirty="0" smtClean="0"/>
              <a:t>2</a:t>
            </a:r>
            <a:r>
              <a:rPr lang="en-US" sz="2000" dirty="0" smtClean="0"/>
              <a:t> concentrations, particularly:</a:t>
            </a:r>
          </a:p>
          <a:p>
            <a:pPr lvl="1"/>
            <a:r>
              <a:rPr lang="en-US" sz="1800" dirty="0" smtClean="0"/>
              <a:t>In North America and Europe</a:t>
            </a:r>
          </a:p>
          <a:p>
            <a:pPr lvl="1"/>
            <a:r>
              <a:rPr lang="en-US" sz="1800" dirty="0" smtClean="0"/>
              <a:t>Post 1970s</a:t>
            </a:r>
          </a:p>
          <a:p>
            <a:pPr lvl="1"/>
            <a:r>
              <a:rPr lang="en-US" sz="1800" dirty="0" smtClean="0"/>
              <a:t>In models that do not include a prognostic N-cycle</a:t>
            </a:r>
          </a:p>
          <a:p>
            <a:endParaRPr lang="en-US" sz="2000" dirty="0" smtClean="0"/>
          </a:p>
          <a:p>
            <a:endParaRPr lang="en-US" sz="2000" dirty="0" smtClean="0"/>
          </a:p>
          <a:p>
            <a:endParaRPr lang="en-US" sz="2000" dirty="0"/>
          </a:p>
        </p:txBody>
      </p:sp>
      <p:pic>
        <p:nvPicPr>
          <p:cNvPr id="4" name="Picture 3" descr="panel_Cnetflux_1959_2010_shadeplot.png"/>
          <p:cNvPicPr>
            <a:picLocks noChangeAspect="1"/>
          </p:cNvPicPr>
          <p:nvPr/>
        </p:nvPicPr>
        <p:blipFill rotWithShape="1">
          <a:blip r:embed="rId3">
            <a:extLst>
              <a:ext uri="{28A0092B-C50C-407E-A947-70E740481C1C}">
                <a14:useLocalDpi xmlns:a14="http://schemas.microsoft.com/office/drawing/2010/main" val="0"/>
              </a:ext>
            </a:extLst>
          </a:blip>
          <a:srcRect l="84" r="2387"/>
          <a:stretch/>
        </p:blipFill>
        <p:spPr>
          <a:xfrm>
            <a:off x="6537797" y="1417638"/>
            <a:ext cx="2510423" cy="2061875"/>
          </a:xfrm>
          <a:prstGeom prst="rect">
            <a:avLst/>
          </a:prstGeom>
        </p:spPr>
      </p:pic>
      <p:pic>
        <p:nvPicPr>
          <p:cNvPr id="5" name="Picture 4" descr="North American Tempera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2804" y="4038600"/>
            <a:ext cx="2856463" cy="2167467"/>
          </a:xfrm>
          <a:prstGeom prst="rect">
            <a:avLst/>
          </a:prstGeom>
          <a:ln w="28575" cmpd="sng">
            <a:noFill/>
          </a:ln>
        </p:spPr>
      </p:pic>
    </p:spTree>
    <p:extLst>
      <p:ext uri="{BB962C8B-B14F-4D97-AF65-F5344CB8AC3E}">
        <p14:creationId xmlns:p14="http://schemas.microsoft.com/office/powerpoint/2010/main" val="126369477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105"/>
            <a:ext cx="8229600" cy="1143000"/>
          </a:xfrm>
        </p:spPr>
        <p:txBody>
          <a:bodyPr>
            <a:normAutofit/>
          </a:bodyPr>
          <a:lstStyle/>
          <a:p>
            <a:r>
              <a:rPr lang="en-US" sz="3600" dirty="0" smtClean="0">
                <a:solidFill>
                  <a:srgbClr val="FAC090"/>
                </a:solidFill>
              </a:rPr>
              <a:t>Questions?</a:t>
            </a:r>
            <a:endParaRPr lang="en-US" sz="3600" dirty="0">
              <a:solidFill>
                <a:srgbClr val="FAC090"/>
              </a:solidFill>
            </a:endParaRPr>
          </a:p>
        </p:txBody>
      </p:sp>
      <p:sp>
        <p:nvSpPr>
          <p:cNvPr id="3" name="Content Placeholder 2"/>
          <p:cNvSpPr>
            <a:spLocks noGrp="1"/>
          </p:cNvSpPr>
          <p:nvPr>
            <p:ph idx="1"/>
          </p:nvPr>
        </p:nvSpPr>
        <p:spPr>
          <a:xfrm>
            <a:off x="457199" y="1227666"/>
            <a:ext cx="8229601" cy="5325533"/>
          </a:xfrm>
        </p:spPr>
        <p:txBody>
          <a:bodyPr>
            <a:normAutofit fontScale="77500" lnSpcReduction="20000"/>
          </a:bodyPr>
          <a:lstStyle/>
          <a:p>
            <a:r>
              <a:rPr lang="en-US" dirty="0" smtClean="0">
                <a:solidFill>
                  <a:srgbClr val="FFFFFF"/>
                </a:solidFill>
              </a:rPr>
              <a:t>For further info see:</a:t>
            </a:r>
          </a:p>
          <a:p>
            <a:pPr lvl="1"/>
            <a:r>
              <a:rPr lang="en-US" dirty="0">
                <a:hlinkClick r:id="rId3"/>
              </a:rPr>
              <a:t>http://nacp.ornl.gov/</a:t>
            </a:r>
            <a:r>
              <a:rPr lang="en-US" dirty="0" smtClean="0">
                <a:hlinkClick r:id="rId3"/>
              </a:rPr>
              <a:t>MsTMIP.shtml</a:t>
            </a:r>
            <a:endParaRPr lang="en-US" dirty="0" smtClean="0"/>
          </a:p>
          <a:p>
            <a:r>
              <a:rPr lang="en-US" dirty="0" smtClean="0"/>
              <a:t>Recent manuscripts on </a:t>
            </a:r>
            <a:r>
              <a:rPr lang="en-US" dirty="0" err="1" smtClean="0"/>
              <a:t>MsTMIP</a:t>
            </a:r>
            <a:r>
              <a:rPr lang="en-US" dirty="0" smtClean="0"/>
              <a:t> experimental design and driver data:</a:t>
            </a:r>
          </a:p>
          <a:p>
            <a:pPr lvl="1"/>
            <a:r>
              <a:rPr lang="en-US" sz="2000" dirty="0"/>
              <a:t>Huntzinger et al., (in press) The North American Carbon Program Multi-scale synthesis and Terrestrial Model </a:t>
            </a:r>
            <a:r>
              <a:rPr lang="en-US" sz="2000" dirty="0" err="1"/>
              <a:t>Intercomparison</a:t>
            </a:r>
            <a:r>
              <a:rPr lang="en-US" sz="2000" dirty="0"/>
              <a:t> Project – </a:t>
            </a:r>
            <a:r>
              <a:rPr lang="en-US" sz="2000" dirty="0">
                <a:solidFill>
                  <a:srgbClr val="FAC090"/>
                </a:solidFill>
              </a:rPr>
              <a:t>Part 1: Overview and experimental design</a:t>
            </a:r>
            <a:r>
              <a:rPr lang="en-US" sz="2000" dirty="0"/>
              <a:t>, </a:t>
            </a:r>
            <a:r>
              <a:rPr lang="en-US" sz="2000" i="1" dirty="0" err="1"/>
              <a:t>Geoscientific</a:t>
            </a:r>
            <a:r>
              <a:rPr lang="en-US" sz="2000" i="1" dirty="0"/>
              <a:t> Model </a:t>
            </a:r>
            <a:r>
              <a:rPr lang="en-US" sz="2000" i="1" dirty="0" smtClean="0"/>
              <a:t>Development</a:t>
            </a:r>
          </a:p>
          <a:p>
            <a:pPr lvl="1"/>
            <a:r>
              <a:rPr lang="en-US" sz="2000" dirty="0"/>
              <a:t>Wei et al., (in review) The North American Carbon Program Multi-scale Synthesis and Terrestrial Model </a:t>
            </a:r>
            <a:r>
              <a:rPr lang="en-US" sz="2000" dirty="0" err="1"/>
              <a:t>Intercomparison</a:t>
            </a:r>
            <a:r>
              <a:rPr lang="en-US" sz="2000" dirty="0"/>
              <a:t> Project – </a:t>
            </a:r>
            <a:r>
              <a:rPr lang="en-US" sz="2000" dirty="0">
                <a:solidFill>
                  <a:srgbClr val="FAC090"/>
                </a:solidFill>
              </a:rPr>
              <a:t>Part 2: Environmental driver data</a:t>
            </a:r>
            <a:r>
              <a:rPr lang="en-US" sz="2000" dirty="0"/>
              <a:t>, </a:t>
            </a:r>
            <a:r>
              <a:rPr lang="en-US" sz="2000" dirty="0" err="1"/>
              <a:t>Geoscientific</a:t>
            </a:r>
            <a:r>
              <a:rPr lang="en-US" sz="2000" dirty="0"/>
              <a:t> Model Development </a:t>
            </a:r>
            <a:r>
              <a:rPr lang="en-US" sz="2000" dirty="0" smtClean="0"/>
              <a:t>Discussions</a:t>
            </a:r>
          </a:p>
          <a:p>
            <a:r>
              <a:rPr lang="en-US" dirty="0" err="1" smtClean="0">
                <a:solidFill>
                  <a:srgbClr val="FFFFFF"/>
                </a:solidFill>
              </a:rPr>
              <a:t>MsTMIP</a:t>
            </a:r>
            <a:r>
              <a:rPr lang="en-US" dirty="0" smtClean="0">
                <a:solidFill>
                  <a:srgbClr val="FFFFFF"/>
                </a:solidFill>
              </a:rPr>
              <a:t> related AGU posters &amp; presentations:</a:t>
            </a:r>
          </a:p>
          <a:p>
            <a:pPr lvl="1"/>
            <a:r>
              <a:rPr lang="en-US" sz="2200" dirty="0">
                <a:solidFill>
                  <a:srgbClr val="FAC090"/>
                </a:solidFill>
              </a:rPr>
              <a:t>B13M-06. 2:55PM - 3:10PM Monday</a:t>
            </a:r>
            <a:r>
              <a:rPr lang="en-US" sz="2200" dirty="0"/>
              <a:t>; </a:t>
            </a:r>
            <a:r>
              <a:rPr lang="en-US" sz="2200" dirty="0" err="1"/>
              <a:t>Ren</a:t>
            </a:r>
            <a:r>
              <a:rPr lang="en-US" sz="2200" dirty="0"/>
              <a:t> et al., Evaluating natural and human impacts on carbon balance of global agro-ecosystems during 1901-2010 based on multiple terrestrial models and </a:t>
            </a:r>
            <a:r>
              <a:rPr lang="en-US" sz="2200" dirty="0" smtClean="0"/>
              <a:t>data. </a:t>
            </a:r>
            <a:endParaRPr lang="en-US" sz="2200" dirty="0"/>
          </a:p>
          <a:p>
            <a:pPr lvl="1"/>
            <a:r>
              <a:rPr lang="en-US" sz="2200" dirty="0" smtClean="0">
                <a:solidFill>
                  <a:srgbClr val="FAC090"/>
                </a:solidFill>
              </a:rPr>
              <a:t>B22D</a:t>
            </a:r>
            <a:r>
              <a:rPr lang="en-US" sz="2200" dirty="0">
                <a:solidFill>
                  <a:srgbClr val="FAC090"/>
                </a:solidFill>
              </a:rPr>
              <a:t>-07. 11:50 AM - 12:05 PM </a:t>
            </a:r>
            <a:r>
              <a:rPr lang="en-US" sz="2200" dirty="0" smtClean="0">
                <a:solidFill>
                  <a:srgbClr val="FAC090"/>
                </a:solidFill>
              </a:rPr>
              <a:t>Tuesday</a:t>
            </a:r>
            <a:r>
              <a:rPr lang="en-US" sz="2200" dirty="0" smtClean="0"/>
              <a:t>; </a:t>
            </a:r>
            <a:r>
              <a:rPr lang="en-US" sz="2200" dirty="0" err="1"/>
              <a:t>Tian</a:t>
            </a:r>
            <a:r>
              <a:rPr lang="en-US" sz="2200" dirty="0"/>
              <a:t> et al. Global soil organic carbon dynamics as estimated by multi-terrestrial ecosystem models and field observations</a:t>
            </a:r>
            <a:r>
              <a:rPr lang="en-US" sz="2200" dirty="0" smtClean="0"/>
              <a:t>.</a:t>
            </a:r>
          </a:p>
          <a:p>
            <a:pPr lvl="1"/>
            <a:r>
              <a:rPr lang="en-US" sz="2200" dirty="0" smtClean="0">
                <a:solidFill>
                  <a:schemeClr val="accent6">
                    <a:lumMod val="60000"/>
                    <a:lumOff val="40000"/>
                  </a:schemeClr>
                </a:solidFill>
              </a:rPr>
              <a:t>B43F</a:t>
            </a:r>
            <a:r>
              <a:rPr lang="en-US" sz="2200" dirty="0">
                <a:solidFill>
                  <a:schemeClr val="accent6">
                    <a:lumMod val="60000"/>
                    <a:lumOff val="40000"/>
                  </a:schemeClr>
                </a:solidFill>
              </a:rPr>
              <a:t>-05. </a:t>
            </a:r>
            <a:r>
              <a:rPr lang="en-US" sz="2200" dirty="0" smtClean="0">
                <a:solidFill>
                  <a:schemeClr val="accent6">
                    <a:lumMod val="60000"/>
                    <a:lumOff val="40000"/>
                  </a:schemeClr>
                </a:solidFill>
              </a:rPr>
              <a:t>3</a:t>
            </a:r>
            <a:r>
              <a:rPr lang="en-US" sz="2200" dirty="0">
                <a:solidFill>
                  <a:schemeClr val="accent6">
                    <a:lumMod val="60000"/>
                    <a:lumOff val="40000"/>
                  </a:schemeClr>
                </a:solidFill>
              </a:rPr>
              <a:t>:01 PM - 3:16 PM; </a:t>
            </a:r>
            <a:r>
              <a:rPr lang="en-US" sz="2200" dirty="0" smtClean="0">
                <a:solidFill>
                  <a:schemeClr val="accent6">
                    <a:lumMod val="60000"/>
                    <a:lumOff val="40000"/>
                  </a:schemeClr>
                </a:solidFill>
              </a:rPr>
              <a:t>Thursday</a:t>
            </a:r>
            <a:r>
              <a:rPr lang="en-US" sz="2200" dirty="0" smtClean="0"/>
              <a:t>; </a:t>
            </a:r>
            <a:r>
              <a:rPr lang="en-US" sz="2200" dirty="0" err="1"/>
              <a:t>Zscheischler</a:t>
            </a:r>
            <a:r>
              <a:rPr lang="en-US" sz="2200" dirty="0"/>
              <a:t> et </a:t>
            </a:r>
            <a:r>
              <a:rPr lang="en-US" sz="2200" dirty="0" smtClean="0"/>
              <a:t>al., Impact </a:t>
            </a:r>
            <a:r>
              <a:rPr lang="en-US" sz="2200" dirty="0"/>
              <a:t>of Large-Scale Climate Extremes on </a:t>
            </a:r>
            <a:r>
              <a:rPr lang="en-US" sz="2200" dirty="0" err="1"/>
              <a:t>Biospheric</a:t>
            </a:r>
            <a:r>
              <a:rPr lang="en-US" sz="2200" dirty="0"/>
              <a:t> Carbon Fluxes: An </a:t>
            </a:r>
            <a:r>
              <a:rPr lang="en-US" sz="2200" dirty="0" err="1"/>
              <a:t>Intercomparison</a:t>
            </a:r>
            <a:r>
              <a:rPr lang="en-US" sz="2200" dirty="0"/>
              <a:t> Based on </a:t>
            </a:r>
            <a:r>
              <a:rPr lang="en-US" sz="2200" dirty="0" err="1"/>
              <a:t>MsTMIP</a:t>
            </a:r>
            <a:r>
              <a:rPr lang="en-US" sz="2200" dirty="0"/>
              <a:t> </a:t>
            </a:r>
            <a:r>
              <a:rPr lang="en-US" sz="2200" dirty="0" smtClean="0"/>
              <a:t>Data.</a:t>
            </a:r>
            <a:endParaRPr lang="en-US" sz="2200" i="1" dirty="0"/>
          </a:p>
          <a:p>
            <a:pPr lvl="1"/>
            <a:endParaRPr lang="en-US" dirty="0">
              <a:solidFill>
                <a:srgbClr val="FFFFFF"/>
              </a:solidFill>
            </a:endParaRPr>
          </a:p>
          <a:p>
            <a:endParaRPr lang="en-US" dirty="0" smtClean="0"/>
          </a:p>
          <a:p>
            <a:endParaRPr lang="en-US" dirty="0"/>
          </a:p>
        </p:txBody>
      </p:sp>
    </p:spTree>
    <p:extLst>
      <p:ext uri="{BB962C8B-B14F-4D97-AF65-F5344CB8AC3E}">
        <p14:creationId xmlns:p14="http://schemas.microsoft.com/office/powerpoint/2010/main" val="81213637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066" y="-97896"/>
            <a:ext cx="8229600" cy="1143000"/>
          </a:xfrm>
        </p:spPr>
        <p:txBody>
          <a:bodyPr>
            <a:normAutofit/>
          </a:bodyPr>
          <a:lstStyle/>
          <a:p>
            <a:r>
              <a:rPr lang="en-US" sz="3600" dirty="0" smtClean="0">
                <a:solidFill>
                  <a:srgbClr val="FAC090"/>
                </a:solidFill>
              </a:rPr>
              <a:t>Acknowledgements</a:t>
            </a:r>
            <a:endParaRPr lang="en-US" sz="3600" dirty="0">
              <a:solidFill>
                <a:srgbClr val="FAC090"/>
              </a:solidFill>
            </a:endParaRPr>
          </a:p>
        </p:txBody>
      </p:sp>
      <p:sp>
        <p:nvSpPr>
          <p:cNvPr id="3" name="Content Placeholder 2"/>
          <p:cNvSpPr>
            <a:spLocks noGrp="1"/>
          </p:cNvSpPr>
          <p:nvPr>
            <p:ph idx="1"/>
          </p:nvPr>
        </p:nvSpPr>
        <p:spPr>
          <a:xfrm>
            <a:off x="457200" y="862546"/>
            <a:ext cx="8229600" cy="584200"/>
          </a:xfrm>
        </p:spPr>
        <p:txBody>
          <a:bodyPr>
            <a:noAutofit/>
          </a:bodyPr>
          <a:lstStyle/>
          <a:p>
            <a:pPr marL="0" indent="0">
              <a:buNone/>
            </a:pPr>
            <a:r>
              <a:rPr lang="en-US" sz="1800" dirty="0" smtClean="0">
                <a:solidFill>
                  <a:schemeClr val="accent6">
                    <a:lumMod val="60000"/>
                    <a:lumOff val="40000"/>
                  </a:schemeClr>
                </a:solidFill>
              </a:rPr>
              <a:t>Funding: </a:t>
            </a:r>
          </a:p>
          <a:p>
            <a:r>
              <a:rPr lang="en-US" sz="1800" dirty="0" smtClean="0"/>
              <a:t>NASA Terrestrial Ecology Grant# NNX10AG01A  </a:t>
            </a:r>
          </a:p>
          <a:p>
            <a:r>
              <a:rPr lang="en-US" sz="1800" dirty="0"/>
              <a:t>Modeling and Synthesis Thematic Data Center at Oak Ridge National Laboratory (http://</a:t>
            </a:r>
            <a:r>
              <a:rPr lang="en-US" sz="1800" dirty="0" err="1"/>
              <a:t>nacp.ornl.gov</a:t>
            </a:r>
            <a:r>
              <a:rPr lang="en-US" sz="1800" dirty="0"/>
              <a:t>), with funding through </a:t>
            </a:r>
            <a:r>
              <a:rPr lang="en-US" sz="1800" dirty="0" smtClean="0"/>
              <a:t>                         NASA Terrestrial Ecology </a:t>
            </a:r>
            <a:r>
              <a:rPr lang="en-US" sz="1800" dirty="0"/>
              <a:t>Grant # NNH10AN68I </a:t>
            </a:r>
            <a:endParaRPr lang="en-US" sz="1800" dirty="0" smtClean="0"/>
          </a:p>
          <a:p>
            <a:pPr marL="0" indent="0">
              <a:spcBef>
                <a:spcPts val="1400"/>
              </a:spcBef>
              <a:buNone/>
            </a:pPr>
            <a:r>
              <a:rPr lang="en-US" sz="1800" dirty="0" err="1" smtClean="0">
                <a:solidFill>
                  <a:srgbClr val="FAC090"/>
                </a:solidFill>
              </a:rPr>
              <a:t>MsTMIP</a:t>
            </a:r>
            <a:r>
              <a:rPr lang="en-US" sz="1800" dirty="0" smtClean="0">
                <a:solidFill>
                  <a:srgbClr val="FAC090"/>
                </a:solidFill>
              </a:rPr>
              <a:t> Modeling Team Participants (team leads):</a:t>
            </a:r>
            <a:endParaRPr lang="en-US" sz="1800" dirty="0">
              <a:solidFill>
                <a:srgbClr val="FAC090"/>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218741562"/>
              </p:ext>
            </p:extLst>
          </p:nvPr>
        </p:nvGraphicFramePr>
        <p:xfrm>
          <a:off x="464617" y="2947993"/>
          <a:ext cx="9763125" cy="4119562"/>
        </p:xfrm>
        <a:graphic>
          <a:graphicData uri="http://schemas.openxmlformats.org/presentationml/2006/ole">
            <mc:AlternateContent xmlns:mc="http://schemas.openxmlformats.org/markup-compatibility/2006">
              <mc:Choice xmlns:v="urn:schemas-microsoft-com:vml" Requires="v">
                <p:oleObj spid="_x0000_s5152" name="Document" r:id="rId4" imgW="8369300" imgH="3530600" progId="Word.Document.12">
                  <p:embed/>
                </p:oleObj>
              </mc:Choice>
              <mc:Fallback>
                <p:oleObj name="Document" r:id="rId4" imgW="8369300" imgH="3530600" progId="Word.Document.12">
                  <p:embed/>
                  <p:pic>
                    <p:nvPicPr>
                      <p:cNvPr id="0" name=""/>
                      <p:cNvPicPr/>
                      <p:nvPr/>
                    </p:nvPicPr>
                    <p:blipFill>
                      <a:blip r:embed="rId5"/>
                      <a:stretch>
                        <a:fillRect/>
                      </a:stretch>
                    </p:blipFill>
                    <p:spPr>
                      <a:xfrm>
                        <a:off x="464617" y="2947993"/>
                        <a:ext cx="9763125" cy="4119562"/>
                      </a:xfrm>
                      <a:prstGeom prst="rect">
                        <a:avLst/>
                      </a:prstGeom>
                    </p:spPr>
                  </p:pic>
                </p:oleObj>
              </mc:Fallback>
            </mc:AlternateContent>
          </a:graphicData>
        </a:graphic>
      </p:graphicFrame>
    </p:spTree>
    <p:extLst>
      <p:ext uri="{BB962C8B-B14F-4D97-AF65-F5344CB8AC3E}">
        <p14:creationId xmlns:p14="http://schemas.microsoft.com/office/powerpoint/2010/main" val="39405446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AC090"/>
                </a:solidFill>
              </a:rPr>
              <a:t>Outline</a:t>
            </a:r>
            <a:endParaRPr lang="en-US" sz="3600" dirty="0">
              <a:solidFill>
                <a:srgbClr val="FAC090"/>
              </a:solidFill>
            </a:endParaRPr>
          </a:p>
        </p:txBody>
      </p:sp>
      <p:sp>
        <p:nvSpPr>
          <p:cNvPr id="3" name="Content Placeholder 2"/>
          <p:cNvSpPr>
            <a:spLocks noGrp="1"/>
          </p:cNvSpPr>
          <p:nvPr>
            <p:ph idx="1"/>
          </p:nvPr>
        </p:nvSpPr>
        <p:spPr>
          <a:xfrm>
            <a:off x="618067" y="1600200"/>
            <a:ext cx="8068733" cy="4495799"/>
          </a:xfrm>
        </p:spPr>
        <p:txBody>
          <a:bodyPr>
            <a:normAutofit/>
          </a:bodyPr>
          <a:lstStyle/>
          <a:p>
            <a:r>
              <a:rPr lang="en-US" sz="2400" dirty="0" smtClean="0"/>
              <a:t>Examine estimates of global net land carbon uptake from </a:t>
            </a:r>
            <a:r>
              <a:rPr lang="en-US" sz="2400" dirty="0" err="1" smtClean="0"/>
              <a:t>MsTMIP</a:t>
            </a:r>
            <a:r>
              <a:rPr lang="en-US" sz="2400" dirty="0" smtClean="0"/>
              <a:t> model ensemble.</a:t>
            </a:r>
          </a:p>
          <a:p>
            <a:pPr lvl="1"/>
            <a:r>
              <a:rPr lang="en-US" sz="2000" dirty="0" smtClean="0"/>
              <a:t>Evaluate the range in </a:t>
            </a:r>
            <a:r>
              <a:rPr lang="en-US" sz="2000" dirty="0" err="1" smtClean="0"/>
              <a:t>MsTMIP</a:t>
            </a:r>
            <a:r>
              <a:rPr lang="en-US" sz="2000" dirty="0" smtClean="0"/>
              <a:t> model estimates of net land sink</a:t>
            </a:r>
          </a:p>
          <a:p>
            <a:pPr lvl="1"/>
            <a:r>
              <a:rPr lang="en-US" sz="2000" dirty="0" smtClean="0"/>
              <a:t>Compare </a:t>
            </a:r>
            <a:r>
              <a:rPr lang="en-US" sz="2000" dirty="0" err="1" smtClean="0"/>
              <a:t>MsTMIP</a:t>
            </a:r>
            <a:r>
              <a:rPr lang="en-US" sz="2000" dirty="0" smtClean="0"/>
              <a:t> model estimates of net land sink against independent estimate from Global Carbon Project (GCP)</a:t>
            </a:r>
          </a:p>
          <a:p>
            <a:pPr lvl="1"/>
            <a:r>
              <a:rPr lang="en-US" sz="2000" dirty="0" smtClean="0"/>
              <a:t>Evaluate the sensitivity of simulated net land uptake to different drivers</a:t>
            </a:r>
          </a:p>
          <a:p>
            <a:pPr marL="457200" lvl="1" indent="0">
              <a:buNone/>
            </a:pPr>
            <a:endParaRPr lang="en-US" sz="2000" dirty="0"/>
          </a:p>
        </p:txBody>
      </p:sp>
    </p:spTree>
    <p:extLst>
      <p:ext uri="{BB962C8B-B14F-4D97-AF65-F5344CB8AC3E}">
        <p14:creationId xmlns:p14="http://schemas.microsoft.com/office/powerpoint/2010/main" val="412326632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5504"/>
            <a:ext cx="8229600" cy="1143000"/>
          </a:xfrm>
        </p:spPr>
        <p:txBody>
          <a:bodyPr>
            <a:noAutofit/>
          </a:bodyPr>
          <a:lstStyle/>
          <a:p>
            <a:r>
              <a:rPr lang="en-US" sz="3200" dirty="0" smtClean="0">
                <a:solidFill>
                  <a:srgbClr val="FAC090"/>
                </a:solidFill>
              </a:rPr>
              <a:t>Multi-scale Synthesis &amp; Terrestrial Model Intercomparison Project (</a:t>
            </a:r>
            <a:r>
              <a:rPr lang="en-US" sz="3200" dirty="0" err="1" smtClean="0">
                <a:solidFill>
                  <a:srgbClr val="FAC090"/>
                </a:solidFill>
              </a:rPr>
              <a:t>MsTMIP</a:t>
            </a:r>
            <a:r>
              <a:rPr lang="en-US" sz="3200" dirty="0" smtClean="0">
                <a:solidFill>
                  <a:srgbClr val="FAC090"/>
                </a:solidFill>
              </a:rPr>
              <a:t>): </a:t>
            </a:r>
            <a:br>
              <a:rPr lang="en-US" sz="3200" dirty="0" smtClean="0">
                <a:solidFill>
                  <a:srgbClr val="FAC090"/>
                </a:solidFill>
              </a:rPr>
            </a:br>
            <a:r>
              <a:rPr lang="en-US" sz="3200" dirty="0" smtClean="0">
                <a:solidFill>
                  <a:srgbClr val="FAC090"/>
                </a:solidFill>
              </a:rPr>
              <a:t>Global Simulations</a:t>
            </a:r>
            <a:endParaRPr lang="en-US" sz="3200" dirty="0">
              <a:solidFill>
                <a:srgbClr val="FAC090"/>
              </a:solidFill>
            </a:endParaRPr>
          </a:p>
        </p:txBody>
      </p:sp>
      <p:sp>
        <p:nvSpPr>
          <p:cNvPr id="3" name="Content Placeholder 2"/>
          <p:cNvSpPr>
            <a:spLocks noGrp="1"/>
          </p:cNvSpPr>
          <p:nvPr>
            <p:ph idx="1"/>
          </p:nvPr>
        </p:nvSpPr>
        <p:spPr>
          <a:xfrm>
            <a:off x="457200" y="1769533"/>
            <a:ext cx="8229600" cy="4360333"/>
          </a:xfrm>
        </p:spPr>
        <p:txBody>
          <a:bodyPr>
            <a:normAutofit/>
          </a:bodyPr>
          <a:lstStyle/>
          <a:p>
            <a:r>
              <a:rPr lang="en-US" sz="2000" dirty="0" smtClean="0"/>
              <a:t>Global (0.5° by 0.5°) </a:t>
            </a:r>
          </a:p>
          <a:p>
            <a:r>
              <a:rPr lang="en-US" sz="2000" dirty="0"/>
              <a:t>S</a:t>
            </a:r>
            <a:r>
              <a:rPr lang="en-US" sz="2000" dirty="0" smtClean="0"/>
              <a:t>tandardized environmental input data</a:t>
            </a:r>
          </a:p>
          <a:p>
            <a:pPr lvl="1"/>
            <a:r>
              <a:rPr lang="en-US" sz="1800" dirty="0" smtClean="0"/>
              <a:t>Climate, land cover &amp; land-use/land-cover change history, phenology, atmospheric CO</a:t>
            </a:r>
            <a:r>
              <a:rPr lang="en-US" sz="1800" baseline="-25000" dirty="0" smtClean="0"/>
              <a:t>2</a:t>
            </a:r>
            <a:r>
              <a:rPr lang="en-US" sz="1800" dirty="0" smtClean="0"/>
              <a:t>, nitrogen deposition rates, soil, C3/C4 grass, major  crops</a:t>
            </a:r>
          </a:p>
          <a:p>
            <a:r>
              <a:rPr lang="en-US" sz="2000" dirty="0" smtClean="0"/>
              <a:t>Initial results from 12 different TBMs (~20 participating in </a:t>
            </a:r>
            <a:r>
              <a:rPr lang="en-US" sz="2000" dirty="0" err="1" smtClean="0"/>
              <a:t>MsTMIP</a:t>
            </a:r>
            <a:r>
              <a:rPr lang="en-US" sz="2000" dirty="0" smtClean="0"/>
              <a:t>)</a:t>
            </a:r>
          </a:p>
          <a:p>
            <a:r>
              <a:rPr lang="en-US" sz="2000" dirty="0" smtClean="0"/>
              <a:t>110-year simulation period (1901-2010)</a:t>
            </a:r>
          </a:p>
          <a:p>
            <a:r>
              <a:rPr lang="en-US" sz="2000" dirty="0" smtClean="0"/>
              <a:t>5 different global simulations to assess sensitivity to different forcing factors</a:t>
            </a:r>
          </a:p>
        </p:txBody>
      </p:sp>
      <p:sp>
        <p:nvSpPr>
          <p:cNvPr id="4" name="Rectangle 3"/>
          <p:cNvSpPr/>
          <p:nvPr/>
        </p:nvSpPr>
        <p:spPr>
          <a:xfrm>
            <a:off x="457200" y="4903337"/>
            <a:ext cx="8305798" cy="738664"/>
          </a:xfrm>
          <a:prstGeom prst="rect">
            <a:avLst/>
          </a:prstGeom>
        </p:spPr>
        <p:txBody>
          <a:bodyPr wrap="square">
            <a:spAutoFit/>
          </a:bodyPr>
          <a:lstStyle/>
          <a:p>
            <a:r>
              <a:rPr lang="en-US" sz="1400" dirty="0" smtClean="0">
                <a:solidFill>
                  <a:srgbClr val="FAC090"/>
                </a:solidFill>
              </a:rPr>
              <a:t>Huntzinger et al., (in press) The </a:t>
            </a:r>
            <a:r>
              <a:rPr lang="en-US" sz="1400" dirty="0">
                <a:solidFill>
                  <a:srgbClr val="FAC090"/>
                </a:solidFill>
              </a:rPr>
              <a:t>North American Carbon Program Multi-scale synthesis and Terrestrial Model </a:t>
            </a:r>
            <a:r>
              <a:rPr lang="en-US" sz="1400" dirty="0" err="1">
                <a:solidFill>
                  <a:srgbClr val="FAC090"/>
                </a:solidFill>
              </a:rPr>
              <a:t>Intercomparison</a:t>
            </a:r>
            <a:r>
              <a:rPr lang="en-US" sz="1400" dirty="0">
                <a:solidFill>
                  <a:srgbClr val="FAC090"/>
                </a:solidFill>
              </a:rPr>
              <a:t> Project – Part 1: Overview and experimental </a:t>
            </a:r>
            <a:r>
              <a:rPr lang="en-US" sz="1400" dirty="0" smtClean="0">
                <a:solidFill>
                  <a:srgbClr val="FAC090"/>
                </a:solidFill>
              </a:rPr>
              <a:t>design, </a:t>
            </a:r>
            <a:r>
              <a:rPr lang="en-US" sz="1400" i="1" dirty="0" err="1" smtClean="0">
                <a:solidFill>
                  <a:srgbClr val="FAC090"/>
                </a:solidFill>
              </a:rPr>
              <a:t>Geoscientific</a:t>
            </a:r>
            <a:r>
              <a:rPr lang="en-US" sz="1400" i="1" dirty="0" smtClean="0">
                <a:solidFill>
                  <a:srgbClr val="FAC090"/>
                </a:solidFill>
              </a:rPr>
              <a:t> Model Development</a:t>
            </a:r>
            <a:endParaRPr lang="en-US" sz="1400" i="1" dirty="0">
              <a:solidFill>
                <a:srgbClr val="FAC090"/>
              </a:solidFill>
            </a:endParaRPr>
          </a:p>
        </p:txBody>
      </p:sp>
      <p:sp>
        <p:nvSpPr>
          <p:cNvPr id="6" name="Rectangle 5"/>
          <p:cNvSpPr/>
          <p:nvPr/>
        </p:nvSpPr>
        <p:spPr>
          <a:xfrm>
            <a:off x="457200" y="5760534"/>
            <a:ext cx="8449732" cy="954107"/>
          </a:xfrm>
          <a:prstGeom prst="rect">
            <a:avLst/>
          </a:prstGeom>
        </p:spPr>
        <p:txBody>
          <a:bodyPr wrap="square">
            <a:spAutoFit/>
          </a:bodyPr>
          <a:lstStyle/>
          <a:p>
            <a:r>
              <a:rPr lang="en-US" sz="1400" dirty="0" smtClean="0">
                <a:solidFill>
                  <a:srgbClr val="FAC090"/>
                </a:solidFill>
              </a:rPr>
              <a:t>Wei et al., (in review) The </a:t>
            </a:r>
            <a:r>
              <a:rPr lang="en-US" sz="1400" dirty="0">
                <a:solidFill>
                  <a:srgbClr val="FAC090"/>
                </a:solidFill>
              </a:rPr>
              <a:t>North American Carbon Program Multi-scale Synthesis and Terrestrial Model </a:t>
            </a:r>
            <a:r>
              <a:rPr lang="en-US" sz="1400" dirty="0" err="1">
                <a:solidFill>
                  <a:srgbClr val="FAC090"/>
                </a:solidFill>
              </a:rPr>
              <a:t>Intercomparison</a:t>
            </a:r>
            <a:r>
              <a:rPr lang="en-US" sz="1400" dirty="0">
                <a:solidFill>
                  <a:srgbClr val="FAC090"/>
                </a:solidFill>
              </a:rPr>
              <a:t> Project – Part 2: Environmental driver </a:t>
            </a:r>
            <a:r>
              <a:rPr lang="en-US" sz="1400" dirty="0" smtClean="0">
                <a:solidFill>
                  <a:srgbClr val="FAC090"/>
                </a:solidFill>
              </a:rPr>
              <a:t>data, </a:t>
            </a:r>
            <a:r>
              <a:rPr lang="en-US" sz="1400" dirty="0" err="1" smtClean="0">
                <a:solidFill>
                  <a:srgbClr val="FAC090"/>
                </a:solidFill>
              </a:rPr>
              <a:t>Geoscientific</a:t>
            </a:r>
            <a:r>
              <a:rPr lang="en-US" sz="1400" dirty="0" smtClean="0">
                <a:solidFill>
                  <a:srgbClr val="FAC090"/>
                </a:solidFill>
              </a:rPr>
              <a:t> Model Development Discussions</a:t>
            </a:r>
            <a:endParaRPr lang="en-US" sz="1400" dirty="0">
              <a:solidFill>
                <a:srgbClr val="FAC090"/>
              </a:solidFill>
            </a:endParaRPr>
          </a:p>
          <a:p>
            <a:endParaRPr lang="en-US" sz="1400" dirty="0">
              <a:solidFill>
                <a:srgbClr val="FAC090"/>
              </a:solidFill>
            </a:endParaRPr>
          </a:p>
        </p:txBody>
      </p:sp>
    </p:spTree>
    <p:extLst>
      <p:ext uri="{BB962C8B-B14F-4D97-AF65-F5344CB8AC3E}">
        <p14:creationId xmlns:p14="http://schemas.microsoft.com/office/powerpoint/2010/main" val="401511269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565943484"/>
              </p:ext>
            </p:extLst>
          </p:nvPr>
        </p:nvGraphicFramePr>
        <p:xfrm>
          <a:off x="614346" y="1354743"/>
          <a:ext cx="7825716" cy="2225040"/>
        </p:xfrm>
        <a:graphic>
          <a:graphicData uri="http://schemas.openxmlformats.org/drawingml/2006/table">
            <a:tbl>
              <a:tblPr firstRow="1" bandRow="1">
                <a:tableStyleId>{5940675A-B579-460E-94D1-54222C63F5DA}</a:tableStyleId>
              </a:tblPr>
              <a:tblGrid>
                <a:gridCol w="863361"/>
                <a:gridCol w="1223093"/>
                <a:gridCol w="1007253"/>
                <a:gridCol w="1018760"/>
                <a:gridCol w="1111177"/>
                <a:gridCol w="1252273"/>
                <a:gridCol w="1349799"/>
              </a:tblGrid>
              <a:tr h="370840">
                <a:tc>
                  <a:txBody>
                    <a:bodyPr/>
                    <a:lstStyle/>
                    <a:p>
                      <a:pPr algn="ctr"/>
                      <a:r>
                        <a:rPr lang="en-US" sz="1600" b="1" dirty="0" smtClean="0">
                          <a:solidFill>
                            <a:srgbClr val="000000"/>
                          </a:solidFill>
                        </a:rPr>
                        <a:t>Order</a:t>
                      </a:r>
                      <a:endParaRPr lang="en-US" sz="1600" b="1" dirty="0">
                        <a:solidFill>
                          <a:srgbClr val="000000"/>
                        </a:solidFill>
                        <a:latin typeface="Arial" pitchFamily="34" charset="0"/>
                        <a:cs typeface="Arial" pitchFamily="34" charset="0"/>
                      </a:endParaRPr>
                    </a:p>
                  </a:txBody>
                  <a:tcPr>
                    <a:solidFill>
                      <a:schemeClr val="tx1"/>
                    </a:solidFill>
                  </a:tcPr>
                </a:tc>
                <a:tc>
                  <a:txBody>
                    <a:bodyPr/>
                    <a:lstStyle/>
                    <a:p>
                      <a:pPr algn="ctr"/>
                      <a:r>
                        <a:rPr lang="en-US" sz="1600" b="1" dirty="0" smtClean="0">
                          <a:solidFill>
                            <a:srgbClr val="000000"/>
                          </a:solidFill>
                        </a:rPr>
                        <a:t>Domain</a:t>
                      </a:r>
                      <a:endParaRPr lang="en-US" sz="1600" b="1" dirty="0">
                        <a:solidFill>
                          <a:srgbClr val="000000"/>
                        </a:solidFill>
                        <a:latin typeface="Arial" pitchFamily="34" charset="0"/>
                        <a:cs typeface="Arial" pitchFamily="34" charset="0"/>
                      </a:endParaRPr>
                    </a:p>
                  </a:txBody>
                  <a:tcPr>
                    <a:solidFill>
                      <a:schemeClr val="tx1"/>
                    </a:solidFill>
                  </a:tcPr>
                </a:tc>
                <a:tc>
                  <a:txBody>
                    <a:bodyPr/>
                    <a:lstStyle/>
                    <a:p>
                      <a:pPr algn="ctr"/>
                      <a:r>
                        <a:rPr lang="en-US" sz="1600" b="1" dirty="0" err="1" smtClean="0">
                          <a:solidFill>
                            <a:srgbClr val="000000"/>
                          </a:solidFill>
                        </a:rPr>
                        <a:t>Sim</a:t>
                      </a:r>
                      <a:endParaRPr lang="en-US" sz="1600" b="1" dirty="0" smtClean="0">
                        <a:solidFill>
                          <a:srgbClr val="000000"/>
                        </a:solidFill>
                        <a:latin typeface="Arial" pitchFamily="34" charset="0"/>
                        <a:cs typeface="Arial" pitchFamily="34" charset="0"/>
                      </a:endParaRPr>
                    </a:p>
                  </a:txBody>
                  <a:tcPr>
                    <a:solidFill>
                      <a:schemeClr val="tx1"/>
                    </a:solidFill>
                  </a:tcPr>
                </a:tc>
                <a:tc>
                  <a:txBody>
                    <a:bodyPr/>
                    <a:lstStyle/>
                    <a:p>
                      <a:pPr algn="ctr"/>
                      <a:r>
                        <a:rPr lang="en-US" sz="1600" b="1" dirty="0" smtClean="0">
                          <a:solidFill>
                            <a:srgbClr val="000000"/>
                          </a:solidFill>
                        </a:rPr>
                        <a:t>Climate</a:t>
                      </a:r>
                      <a:endParaRPr lang="en-US" sz="1600" b="1" dirty="0">
                        <a:solidFill>
                          <a:srgbClr val="000000"/>
                        </a:solidFill>
                        <a:latin typeface="Arial" pitchFamily="34" charset="0"/>
                        <a:cs typeface="Arial" pitchFamily="34" charset="0"/>
                      </a:endParaRPr>
                    </a:p>
                  </a:txBody>
                  <a:tcPr>
                    <a:solidFill>
                      <a:schemeClr val="tx1"/>
                    </a:solidFill>
                  </a:tcPr>
                </a:tc>
                <a:tc>
                  <a:txBody>
                    <a:bodyPr/>
                    <a:lstStyle/>
                    <a:p>
                      <a:pPr algn="ctr"/>
                      <a:r>
                        <a:rPr lang="en-US" sz="1600" b="1" dirty="0" smtClean="0">
                          <a:solidFill>
                            <a:srgbClr val="000000"/>
                          </a:solidFill>
                        </a:rPr>
                        <a:t>LULCC</a:t>
                      </a:r>
                      <a:endParaRPr lang="en-US" sz="1600" b="1" dirty="0">
                        <a:solidFill>
                          <a:srgbClr val="000000"/>
                        </a:solidFill>
                        <a:latin typeface="Arial" pitchFamily="34" charset="0"/>
                        <a:cs typeface="Arial" pitchFamily="34" charset="0"/>
                      </a:endParaRPr>
                    </a:p>
                  </a:txBody>
                  <a:tcPr>
                    <a:solidFill>
                      <a:schemeClr val="tx1"/>
                    </a:solidFill>
                  </a:tcPr>
                </a:tc>
                <a:tc>
                  <a:txBody>
                    <a:bodyPr/>
                    <a:lstStyle/>
                    <a:p>
                      <a:pPr algn="ctr"/>
                      <a:r>
                        <a:rPr lang="en-US" sz="1600" b="1" dirty="0" smtClean="0">
                          <a:solidFill>
                            <a:srgbClr val="000000"/>
                          </a:solidFill>
                        </a:rPr>
                        <a:t>Atm.</a:t>
                      </a:r>
                      <a:r>
                        <a:rPr lang="en-US" sz="1600" b="1" baseline="0" dirty="0" smtClean="0">
                          <a:solidFill>
                            <a:srgbClr val="000000"/>
                          </a:solidFill>
                        </a:rPr>
                        <a:t> CO</a:t>
                      </a:r>
                      <a:r>
                        <a:rPr lang="en-US" sz="1600" b="1" baseline="-25000" dirty="0" smtClean="0">
                          <a:solidFill>
                            <a:srgbClr val="000000"/>
                          </a:solidFill>
                        </a:rPr>
                        <a:t>2</a:t>
                      </a:r>
                      <a:endParaRPr lang="en-US" sz="1600" b="1" dirty="0">
                        <a:solidFill>
                          <a:srgbClr val="000000"/>
                        </a:solidFill>
                        <a:latin typeface="Arial" pitchFamily="34" charset="0"/>
                        <a:cs typeface="Arial" pitchFamily="34" charset="0"/>
                      </a:endParaRPr>
                    </a:p>
                  </a:txBody>
                  <a:tcPr>
                    <a:solidFill>
                      <a:schemeClr val="tx1"/>
                    </a:solidFill>
                  </a:tcPr>
                </a:tc>
                <a:tc>
                  <a:txBody>
                    <a:bodyPr/>
                    <a:lstStyle/>
                    <a:p>
                      <a:pPr algn="ctr"/>
                      <a:r>
                        <a:rPr lang="en-US" sz="1600" b="1" dirty="0" smtClean="0">
                          <a:solidFill>
                            <a:srgbClr val="000000"/>
                          </a:solidFill>
                        </a:rPr>
                        <a:t>Nitrogen</a:t>
                      </a:r>
                      <a:endParaRPr lang="en-US" sz="1600" b="1" dirty="0">
                        <a:solidFill>
                          <a:srgbClr val="000000"/>
                        </a:solidFill>
                        <a:latin typeface="Arial" pitchFamily="34" charset="0"/>
                        <a:cs typeface="Arial" pitchFamily="34" charset="0"/>
                      </a:endParaRPr>
                    </a:p>
                  </a:txBody>
                  <a:tcPr>
                    <a:solidFill>
                      <a:schemeClr val="tx1"/>
                    </a:solidFill>
                  </a:tcPr>
                </a:tc>
              </a:tr>
              <a:tr h="370840">
                <a:tc>
                  <a:txBody>
                    <a:bodyPr/>
                    <a:lstStyle/>
                    <a:p>
                      <a:pPr algn="ctr"/>
                      <a:r>
                        <a:rPr lang="en-US" sz="1600" dirty="0" smtClean="0">
                          <a:solidFill>
                            <a:srgbClr val="000000"/>
                          </a:solidFill>
                        </a:rPr>
                        <a:t>1</a:t>
                      </a:r>
                      <a:endParaRPr lang="en-US" sz="1600" dirty="0">
                        <a:solidFill>
                          <a:srgbClr val="000000"/>
                        </a:solidFill>
                        <a:latin typeface="Arial" pitchFamily="34" charset="0"/>
                        <a:cs typeface="Arial" pitchFamily="34" charset="0"/>
                      </a:endParaRPr>
                    </a:p>
                  </a:txBody>
                  <a:tcPr>
                    <a:solidFill>
                      <a:schemeClr val="tx1"/>
                    </a:solidFill>
                  </a:tcPr>
                </a:tc>
                <a:tc rowSpan="5">
                  <a:txBody>
                    <a:bodyPr/>
                    <a:lstStyle/>
                    <a:p>
                      <a:pPr algn="ctr"/>
                      <a:endParaRPr lang="en-US" sz="1600" dirty="0" smtClean="0">
                        <a:solidFill>
                          <a:srgbClr val="000000"/>
                        </a:solidFill>
                      </a:endParaRPr>
                    </a:p>
                    <a:p>
                      <a:pPr algn="ctr"/>
                      <a:endParaRPr lang="en-US" sz="1600" dirty="0" smtClean="0">
                        <a:solidFill>
                          <a:srgbClr val="000000"/>
                        </a:solidFill>
                      </a:endParaRPr>
                    </a:p>
                    <a:p>
                      <a:pPr algn="ctr"/>
                      <a:r>
                        <a:rPr lang="en-US" sz="1600" dirty="0" smtClean="0">
                          <a:solidFill>
                            <a:srgbClr val="000000"/>
                          </a:solidFill>
                        </a:rPr>
                        <a:t>Global</a:t>
                      </a:r>
                    </a:p>
                    <a:p>
                      <a:pPr algn="ctr"/>
                      <a:endParaRPr lang="en-US" sz="1600" dirty="0">
                        <a:solidFill>
                          <a:srgbClr val="000000"/>
                        </a:solidFill>
                        <a:latin typeface="Arial" pitchFamily="34" charset="0"/>
                        <a:cs typeface="Arial" pitchFamily="34" charset="0"/>
                      </a:endParaRPr>
                    </a:p>
                  </a:txBody>
                  <a:tcPr>
                    <a:solidFill>
                      <a:schemeClr val="tx1"/>
                    </a:solidFill>
                  </a:tcPr>
                </a:tc>
                <a:tc>
                  <a:txBody>
                    <a:bodyPr/>
                    <a:lstStyle/>
                    <a:p>
                      <a:pPr algn="ctr"/>
                      <a:r>
                        <a:rPr lang="en-US" sz="1600" dirty="0" smtClean="0">
                          <a:solidFill>
                            <a:srgbClr val="000000"/>
                          </a:solidFill>
                        </a:rPr>
                        <a:t>RG1</a:t>
                      </a:r>
                      <a:endParaRPr lang="en-US" sz="1600" dirty="0">
                        <a:solidFill>
                          <a:srgbClr val="000000"/>
                        </a:solidFill>
                        <a:latin typeface="Arial" pitchFamily="34" charset="0"/>
                        <a:cs typeface="Arial" pitchFamily="34" charset="0"/>
                      </a:endParaRPr>
                    </a:p>
                  </a:txBody>
                  <a:tcPr>
                    <a:solidFill>
                      <a:schemeClr val="tx1"/>
                    </a:solidFill>
                  </a:tcPr>
                </a:tc>
                <a:tc>
                  <a:txBody>
                    <a:bodyPr/>
                    <a:lstStyle/>
                    <a:p>
                      <a:pPr algn="ctr"/>
                      <a:r>
                        <a:rPr lang="en-US" sz="1600" dirty="0" smtClean="0">
                          <a:solidFill>
                            <a:srgbClr val="000000"/>
                          </a:solidFill>
                        </a:rPr>
                        <a:t>Constant</a:t>
                      </a:r>
                      <a:endParaRPr lang="en-US" sz="1600" dirty="0">
                        <a:solidFill>
                          <a:srgbClr val="000000"/>
                        </a:solidFill>
                        <a:latin typeface="Arial" pitchFamily="34" charset="0"/>
                        <a:cs typeface="Arial" pitchFamily="34" charset="0"/>
                      </a:endParaRPr>
                    </a:p>
                  </a:txBody>
                  <a:tcPr>
                    <a:solidFill>
                      <a:schemeClr val="tx1"/>
                    </a:solidFill>
                  </a:tcPr>
                </a:tc>
                <a:tc rowSpan="2">
                  <a:txBody>
                    <a:bodyPr/>
                    <a:lstStyle/>
                    <a:p>
                      <a:pPr algn="ctr"/>
                      <a:r>
                        <a:rPr lang="en-US" sz="1600" dirty="0" smtClean="0">
                          <a:solidFill>
                            <a:srgbClr val="000000"/>
                          </a:solidFill>
                        </a:rPr>
                        <a:t>Constant</a:t>
                      </a:r>
                      <a:endParaRPr lang="en-US" sz="1600" dirty="0">
                        <a:solidFill>
                          <a:srgbClr val="000000"/>
                        </a:solidFill>
                        <a:latin typeface="Arial" pitchFamily="34" charset="0"/>
                        <a:cs typeface="Arial" pitchFamily="34" charset="0"/>
                      </a:endParaRPr>
                    </a:p>
                  </a:txBody>
                  <a:tcPr anchor="ctr">
                    <a:solidFill>
                      <a:schemeClr val="tx1"/>
                    </a:solidFill>
                  </a:tcPr>
                </a:tc>
                <a:tc rowSpan="3">
                  <a:txBody>
                    <a:bodyPr/>
                    <a:lstStyle/>
                    <a:p>
                      <a:pPr algn="ctr"/>
                      <a:r>
                        <a:rPr lang="en-US" sz="1600" dirty="0" smtClean="0">
                          <a:solidFill>
                            <a:srgbClr val="000000"/>
                          </a:solidFill>
                        </a:rPr>
                        <a:t>Constant</a:t>
                      </a:r>
                      <a:endParaRPr lang="en-US" sz="1600" dirty="0">
                        <a:solidFill>
                          <a:srgbClr val="000000"/>
                        </a:solidFill>
                        <a:latin typeface="Arial" pitchFamily="34" charset="0"/>
                        <a:cs typeface="Arial" pitchFamily="34" charset="0"/>
                      </a:endParaRPr>
                    </a:p>
                  </a:txBody>
                  <a:tcPr anchor="ctr">
                    <a:solidFill>
                      <a:schemeClr val="tx1"/>
                    </a:solidFill>
                  </a:tcPr>
                </a:tc>
                <a:tc rowSpan="4">
                  <a:txBody>
                    <a:bodyPr/>
                    <a:lstStyle/>
                    <a:p>
                      <a:pPr algn="ctr"/>
                      <a:r>
                        <a:rPr lang="en-US" sz="1600" dirty="0" smtClean="0">
                          <a:solidFill>
                            <a:srgbClr val="000000"/>
                          </a:solidFill>
                        </a:rPr>
                        <a:t>Constant</a:t>
                      </a:r>
                      <a:endParaRPr lang="en-US" sz="1600" dirty="0">
                        <a:solidFill>
                          <a:srgbClr val="000000"/>
                        </a:solidFill>
                        <a:latin typeface="Arial" pitchFamily="34" charset="0"/>
                        <a:cs typeface="Arial" pitchFamily="34" charset="0"/>
                      </a:endParaRPr>
                    </a:p>
                  </a:txBody>
                  <a:tcPr anchor="ctr">
                    <a:solidFill>
                      <a:schemeClr val="tx1"/>
                    </a:solidFill>
                  </a:tcPr>
                </a:tc>
              </a:tr>
              <a:tr h="370840">
                <a:tc>
                  <a:txBody>
                    <a:bodyPr/>
                    <a:lstStyle/>
                    <a:p>
                      <a:pPr algn="ctr"/>
                      <a:r>
                        <a:rPr lang="en-US" sz="1600" dirty="0" smtClean="0">
                          <a:solidFill>
                            <a:srgbClr val="000000"/>
                          </a:solidFill>
                        </a:rPr>
                        <a:t>2</a:t>
                      </a:r>
                      <a:endParaRPr lang="en-US" sz="1600" dirty="0">
                        <a:solidFill>
                          <a:srgbClr val="000000"/>
                        </a:solidFill>
                        <a:latin typeface="Arial" pitchFamily="34" charset="0"/>
                        <a:cs typeface="Arial" pitchFamily="34" charset="0"/>
                      </a:endParaRPr>
                    </a:p>
                  </a:txBody>
                  <a:tcPr>
                    <a:solidFill>
                      <a:schemeClr val="tx1"/>
                    </a:solidFill>
                  </a:tcPr>
                </a:tc>
                <a:tc vMerge="1">
                  <a:txBody>
                    <a:bodyPr/>
                    <a:lstStyle/>
                    <a:p>
                      <a:pPr algn="ctr"/>
                      <a:endParaRPr lang="en-US" sz="1600" dirty="0"/>
                    </a:p>
                  </a:txBody>
                  <a:tcPr/>
                </a:tc>
                <a:tc>
                  <a:txBody>
                    <a:bodyPr/>
                    <a:lstStyle/>
                    <a:p>
                      <a:pPr algn="ctr"/>
                      <a:r>
                        <a:rPr lang="en-US" sz="1600" dirty="0" smtClean="0">
                          <a:solidFill>
                            <a:srgbClr val="000000"/>
                          </a:solidFill>
                        </a:rPr>
                        <a:t>SG1</a:t>
                      </a:r>
                      <a:endParaRPr lang="en-US" sz="1600" dirty="0">
                        <a:solidFill>
                          <a:srgbClr val="000000"/>
                        </a:solidFill>
                        <a:latin typeface="Arial" pitchFamily="34" charset="0"/>
                        <a:cs typeface="Arial" pitchFamily="34" charset="0"/>
                      </a:endParaRPr>
                    </a:p>
                  </a:txBody>
                  <a:tcPr>
                    <a:solidFill>
                      <a:schemeClr val="tx1"/>
                    </a:solidFill>
                  </a:tcPr>
                </a:tc>
                <a:tc rowSpan="4">
                  <a:txBody>
                    <a:bodyPr/>
                    <a:lstStyle/>
                    <a:p>
                      <a:pPr algn="ctr"/>
                      <a:r>
                        <a:rPr lang="en-US" sz="1600" dirty="0" smtClean="0">
                          <a:solidFill>
                            <a:srgbClr val="000000"/>
                          </a:solidFill>
                        </a:rPr>
                        <a:t>Time-varying</a:t>
                      </a:r>
                    </a:p>
                  </a:txBody>
                  <a:tcPr anchor="ctr">
                    <a:solidFill>
                      <a:schemeClr val="tx1"/>
                    </a:solidFill>
                  </a:tcPr>
                </a:tc>
                <a:tc vMerge="1">
                  <a:txBody>
                    <a:bodyPr/>
                    <a:lstStyle/>
                    <a:p>
                      <a:pPr algn="ctr"/>
                      <a:endParaRPr lang="en-US" sz="1600" dirty="0">
                        <a:latin typeface="Arial" pitchFamily="34" charset="0"/>
                        <a:cs typeface="Arial" pitchFamily="34" charset="0"/>
                      </a:endParaRPr>
                    </a:p>
                  </a:txBody>
                  <a:tcPr/>
                </a:tc>
                <a:tc vMerge="1">
                  <a:txBody>
                    <a:bodyPr/>
                    <a:lstStyle/>
                    <a:p>
                      <a:endParaRPr lang="en-US" sz="1600" dirty="0">
                        <a:latin typeface="Arial" pitchFamily="34" charset="0"/>
                        <a:cs typeface="Arial" pitchFamily="34" charset="0"/>
                      </a:endParaRPr>
                    </a:p>
                  </a:txBody>
                  <a:tcPr/>
                </a:tc>
                <a:tc vMerge="1">
                  <a:txBody>
                    <a:bodyPr/>
                    <a:lstStyle/>
                    <a:p>
                      <a:endParaRPr lang="en-US" sz="1600" dirty="0">
                        <a:latin typeface="Arial" pitchFamily="34" charset="0"/>
                        <a:cs typeface="Arial" pitchFamily="34" charset="0"/>
                      </a:endParaRPr>
                    </a:p>
                  </a:txBody>
                  <a:tcPr/>
                </a:tc>
              </a:tr>
              <a:tr h="370840">
                <a:tc>
                  <a:txBody>
                    <a:bodyPr/>
                    <a:lstStyle/>
                    <a:p>
                      <a:pPr algn="ctr"/>
                      <a:r>
                        <a:rPr lang="en-US" sz="1600" dirty="0" smtClean="0">
                          <a:solidFill>
                            <a:srgbClr val="000000"/>
                          </a:solidFill>
                        </a:rPr>
                        <a:t>3</a:t>
                      </a:r>
                      <a:endParaRPr lang="en-US" sz="1600" dirty="0">
                        <a:solidFill>
                          <a:srgbClr val="000000"/>
                        </a:solidFill>
                        <a:latin typeface="Arial" pitchFamily="34" charset="0"/>
                        <a:cs typeface="Arial" pitchFamily="34" charset="0"/>
                      </a:endParaRPr>
                    </a:p>
                  </a:txBody>
                  <a:tcPr>
                    <a:solidFill>
                      <a:schemeClr val="tx1"/>
                    </a:solidFill>
                  </a:tcPr>
                </a:tc>
                <a:tc vMerge="1">
                  <a:txBody>
                    <a:bodyPr/>
                    <a:lstStyle/>
                    <a:p>
                      <a:pPr algn="ctr"/>
                      <a:endParaRPr lang="en-US" sz="1600" dirty="0"/>
                    </a:p>
                  </a:txBody>
                  <a:tcPr/>
                </a:tc>
                <a:tc>
                  <a:txBody>
                    <a:bodyPr/>
                    <a:lstStyle/>
                    <a:p>
                      <a:pPr algn="ctr"/>
                      <a:r>
                        <a:rPr lang="en-US" sz="1600" dirty="0" smtClean="0">
                          <a:solidFill>
                            <a:srgbClr val="000000"/>
                          </a:solidFill>
                        </a:rPr>
                        <a:t>SG2</a:t>
                      </a:r>
                      <a:endParaRPr lang="en-US" sz="1600" dirty="0">
                        <a:solidFill>
                          <a:srgbClr val="000000"/>
                        </a:solidFill>
                        <a:latin typeface="Arial" pitchFamily="34" charset="0"/>
                        <a:cs typeface="Arial" pitchFamily="34" charset="0"/>
                      </a:endParaRPr>
                    </a:p>
                  </a:txBody>
                  <a:tcPr>
                    <a:solidFill>
                      <a:schemeClr val="tx1"/>
                    </a:solidFill>
                  </a:tcPr>
                </a:tc>
                <a:tc vMerge="1">
                  <a:txBody>
                    <a:bodyPr/>
                    <a:lstStyle/>
                    <a:p>
                      <a:pPr algn="ctr"/>
                      <a:endParaRPr lang="en-US" sz="1600" dirty="0">
                        <a:latin typeface="Arial" pitchFamily="34" charset="0"/>
                        <a:cs typeface="Arial" pitchFamily="34" charset="0"/>
                      </a:endParaRPr>
                    </a:p>
                  </a:txBody>
                  <a:tcPr/>
                </a:tc>
                <a:tc rowSpan="3">
                  <a:txBody>
                    <a:bodyPr/>
                    <a:lstStyle/>
                    <a:p>
                      <a:pPr algn="ctr"/>
                      <a:r>
                        <a:rPr lang="en-US" sz="1600" dirty="0" smtClean="0">
                          <a:solidFill>
                            <a:srgbClr val="000000"/>
                          </a:solidFill>
                        </a:rPr>
                        <a:t>Time-varying</a:t>
                      </a:r>
                      <a:endParaRPr lang="en-US" sz="1600" dirty="0">
                        <a:solidFill>
                          <a:srgbClr val="000000"/>
                        </a:solidFill>
                        <a:latin typeface="Arial" pitchFamily="34" charset="0"/>
                        <a:cs typeface="Arial" pitchFamily="34" charset="0"/>
                      </a:endParaRPr>
                    </a:p>
                  </a:txBody>
                  <a:tcPr anchor="ctr">
                    <a:solidFill>
                      <a:schemeClr val="tx1"/>
                    </a:solidFill>
                  </a:tcPr>
                </a:tc>
                <a:tc vMerge="1">
                  <a:txBody>
                    <a:bodyPr/>
                    <a:lstStyle/>
                    <a:p>
                      <a:endParaRPr lang="en-US" sz="1600" dirty="0">
                        <a:latin typeface="Arial" pitchFamily="34" charset="0"/>
                        <a:cs typeface="Arial" pitchFamily="34" charset="0"/>
                      </a:endParaRPr>
                    </a:p>
                  </a:txBody>
                  <a:tcPr/>
                </a:tc>
                <a:tc vMerge="1">
                  <a:txBody>
                    <a:bodyPr/>
                    <a:lstStyle/>
                    <a:p>
                      <a:endParaRPr lang="en-US" sz="1600" dirty="0">
                        <a:latin typeface="Arial" pitchFamily="34" charset="0"/>
                        <a:cs typeface="Arial" pitchFamily="34" charset="0"/>
                      </a:endParaRPr>
                    </a:p>
                  </a:txBody>
                  <a:tcPr/>
                </a:tc>
              </a:tr>
              <a:tr h="370840">
                <a:tc>
                  <a:txBody>
                    <a:bodyPr/>
                    <a:lstStyle/>
                    <a:p>
                      <a:pPr algn="ctr"/>
                      <a:r>
                        <a:rPr lang="en-US" sz="1600" dirty="0" smtClean="0">
                          <a:solidFill>
                            <a:srgbClr val="000000"/>
                          </a:solidFill>
                        </a:rPr>
                        <a:t>4</a:t>
                      </a:r>
                      <a:endParaRPr lang="en-US" sz="1600" dirty="0">
                        <a:solidFill>
                          <a:srgbClr val="000000"/>
                        </a:solidFill>
                        <a:latin typeface="Arial" pitchFamily="34" charset="0"/>
                        <a:cs typeface="Arial" pitchFamily="34" charset="0"/>
                      </a:endParaRPr>
                    </a:p>
                  </a:txBody>
                  <a:tcPr>
                    <a:solidFill>
                      <a:srgbClr val="FFFFFF"/>
                    </a:solidFill>
                  </a:tcPr>
                </a:tc>
                <a:tc vMerge="1">
                  <a:txBody>
                    <a:bodyPr/>
                    <a:lstStyle/>
                    <a:p>
                      <a:pPr algn="ctr"/>
                      <a:endParaRPr lang="en-US" sz="1600" dirty="0"/>
                    </a:p>
                  </a:txBody>
                  <a:tcPr/>
                </a:tc>
                <a:tc>
                  <a:txBody>
                    <a:bodyPr/>
                    <a:lstStyle/>
                    <a:p>
                      <a:pPr algn="ctr"/>
                      <a:r>
                        <a:rPr lang="en-US" sz="1600" dirty="0" smtClean="0">
                          <a:solidFill>
                            <a:srgbClr val="000000"/>
                          </a:solidFill>
                        </a:rPr>
                        <a:t>SG3</a:t>
                      </a:r>
                      <a:endParaRPr lang="en-US" sz="1600" dirty="0">
                        <a:solidFill>
                          <a:srgbClr val="000000"/>
                        </a:solidFill>
                        <a:latin typeface="Arial" pitchFamily="34" charset="0"/>
                        <a:cs typeface="Arial" pitchFamily="34" charset="0"/>
                      </a:endParaRPr>
                    </a:p>
                  </a:txBody>
                  <a:tcPr>
                    <a:solidFill>
                      <a:srgbClr val="FFFFFF"/>
                    </a:solidFill>
                  </a:tcPr>
                </a:tc>
                <a:tc vMerge="1">
                  <a:txBody>
                    <a:bodyPr/>
                    <a:lstStyle/>
                    <a:p>
                      <a:pPr algn="ctr"/>
                      <a:endParaRPr lang="en-US" sz="1600" dirty="0">
                        <a:latin typeface="Arial" pitchFamily="34" charset="0"/>
                        <a:cs typeface="Arial" pitchFamily="34" charset="0"/>
                      </a:endParaRPr>
                    </a:p>
                  </a:txBody>
                  <a:tcPr/>
                </a:tc>
                <a:tc vMerge="1">
                  <a:txBody>
                    <a:bodyPr/>
                    <a:lstStyle/>
                    <a:p>
                      <a:pPr algn="ctr"/>
                      <a:endParaRPr lang="en-US" sz="1600" dirty="0">
                        <a:latin typeface="Arial" pitchFamily="34" charset="0"/>
                        <a:cs typeface="Arial" pitchFamily="34" charset="0"/>
                      </a:endParaRPr>
                    </a:p>
                  </a:txBody>
                  <a:tcPr/>
                </a:tc>
                <a:tc rowSpan="2">
                  <a:txBody>
                    <a:bodyPr/>
                    <a:lstStyle/>
                    <a:p>
                      <a:pPr algn="ctr"/>
                      <a:r>
                        <a:rPr lang="en-US" sz="1600" dirty="0" smtClean="0">
                          <a:solidFill>
                            <a:srgbClr val="000000"/>
                          </a:solidFill>
                        </a:rPr>
                        <a:t>Time-varying</a:t>
                      </a:r>
                      <a:endParaRPr lang="en-US" sz="1600" dirty="0">
                        <a:solidFill>
                          <a:srgbClr val="000000"/>
                        </a:solidFill>
                        <a:latin typeface="Arial" pitchFamily="34" charset="0"/>
                        <a:cs typeface="Arial" pitchFamily="34" charset="0"/>
                      </a:endParaRPr>
                    </a:p>
                  </a:txBody>
                  <a:tcPr anchor="ctr">
                    <a:solidFill>
                      <a:srgbClr val="FFFFFF"/>
                    </a:solidFill>
                  </a:tcPr>
                </a:tc>
                <a:tc vMerge="1">
                  <a:txBody>
                    <a:bodyPr/>
                    <a:lstStyle/>
                    <a:p>
                      <a:endParaRPr lang="en-US" sz="1600" dirty="0">
                        <a:latin typeface="Arial" pitchFamily="34" charset="0"/>
                        <a:cs typeface="Arial" pitchFamily="34" charset="0"/>
                      </a:endParaRPr>
                    </a:p>
                  </a:txBody>
                  <a:tcPr/>
                </a:tc>
              </a:tr>
              <a:tr h="370840">
                <a:tc>
                  <a:txBody>
                    <a:bodyPr/>
                    <a:lstStyle/>
                    <a:p>
                      <a:pPr algn="ctr"/>
                      <a:r>
                        <a:rPr lang="en-US" sz="1600" dirty="0" smtClean="0">
                          <a:solidFill>
                            <a:srgbClr val="000000"/>
                          </a:solidFill>
                          <a:latin typeface="Arial" pitchFamily="34" charset="0"/>
                          <a:cs typeface="Arial" pitchFamily="34" charset="0"/>
                        </a:rPr>
                        <a:t>5</a:t>
                      </a:r>
                      <a:endParaRPr lang="en-US" sz="1600" dirty="0">
                        <a:solidFill>
                          <a:srgbClr val="000000"/>
                        </a:solidFill>
                        <a:latin typeface="Arial" pitchFamily="34" charset="0"/>
                        <a:cs typeface="Arial" pitchFamily="34" charset="0"/>
                      </a:endParaRPr>
                    </a:p>
                  </a:txBody>
                  <a:tcPr>
                    <a:solidFill>
                      <a:srgbClr val="FFFFFF"/>
                    </a:solidFill>
                  </a:tcPr>
                </a:tc>
                <a:tc vMerge="1">
                  <a:txBody>
                    <a:bodyPr/>
                    <a:lstStyle/>
                    <a:p>
                      <a:endParaRPr lang="en-US"/>
                    </a:p>
                  </a:txBody>
                  <a:tcPr/>
                </a:tc>
                <a:tc>
                  <a:txBody>
                    <a:bodyPr/>
                    <a:lstStyle/>
                    <a:p>
                      <a:pPr algn="ctr"/>
                      <a:r>
                        <a:rPr lang="en-US" sz="1600" dirty="0" smtClean="0">
                          <a:solidFill>
                            <a:srgbClr val="000000"/>
                          </a:solidFill>
                          <a:latin typeface="Arial" pitchFamily="34" charset="0"/>
                          <a:cs typeface="Arial" pitchFamily="34" charset="0"/>
                        </a:rPr>
                        <a:t>BG1</a:t>
                      </a:r>
                      <a:endParaRPr lang="en-US" sz="1600" dirty="0">
                        <a:solidFill>
                          <a:srgbClr val="000000"/>
                        </a:solidFill>
                        <a:latin typeface="Arial" pitchFamily="34" charset="0"/>
                        <a:cs typeface="Arial" pitchFamily="34" charset="0"/>
                      </a:endParaRPr>
                    </a:p>
                  </a:txBody>
                  <a:tcPr>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sz="1600" dirty="0" smtClean="0">
                          <a:solidFill>
                            <a:srgbClr val="000000"/>
                          </a:solidFill>
                          <a:latin typeface="Arial" pitchFamily="34" charset="0"/>
                          <a:cs typeface="Arial" pitchFamily="34" charset="0"/>
                        </a:rPr>
                        <a:t>Time-varying</a:t>
                      </a:r>
                      <a:endParaRPr lang="en-US" sz="1600" dirty="0">
                        <a:solidFill>
                          <a:srgbClr val="000000"/>
                        </a:solidFill>
                        <a:latin typeface="Arial" pitchFamily="34" charset="0"/>
                        <a:cs typeface="Arial" pitchFamily="34" charset="0"/>
                      </a:endParaRPr>
                    </a:p>
                  </a:txBody>
                  <a:tcPr anchor="ctr">
                    <a:solidFill>
                      <a:schemeClr val="tx1"/>
                    </a:solidFill>
                  </a:tcPr>
                </a:tc>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3342" y="2528608"/>
            <a:ext cx="1143000" cy="578735"/>
          </a:xfrm>
          <a:prstGeom prst="rect">
            <a:avLst/>
          </a:prstGeom>
        </p:spPr>
      </p:pic>
      <p:sp>
        <p:nvSpPr>
          <p:cNvPr id="3" name="TextBox 2"/>
          <p:cNvSpPr txBox="1"/>
          <p:nvPr/>
        </p:nvSpPr>
        <p:spPr>
          <a:xfrm>
            <a:off x="1147746" y="760383"/>
            <a:ext cx="7315200" cy="400110"/>
          </a:xfrm>
          <a:prstGeom prst="rect">
            <a:avLst/>
          </a:prstGeom>
          <a:noFill/>
        </p:spPr>
        <p:txBody>
          <a:bodyPr wrap="square" rtlCol="0">
            <a:spAutoFit/>
          </a:bodyPr>
          <a:lstStyle/>
          <a:p>
            <a:r>
              <a:rPr lang="en-US" sz="2000" dirty="0" smtClean="0">
                <a:solidFill>
                  <a:schemeClr val="accent6">
                    <a:lumMod val="75000"/>
                  </a:schemeClr>
                </a:solidFill>
              </a:rPr>
              <a:t>Reference simulations </a:t>
            </a:r>
            <a:r>
              <a:rPr lang="en-US" sz="2000" dirty="0" smtClean="0">
                <a:solidFill>
                  <a:schemeClr val="accent6">
                    <a:lumMod val="75000"/>
                  </a:schemeClr>
                </a:solidFill>
                <a:sym typeface="Symbol"/>
              </a:rPr>
              <a:t> </a:t>
            </a:r>
            <a:r>
              <a:rPr lang="en-US" sz="2000" dirty="0" smtClean="0">
                <a:sym typeface="Symbol"/>
              </a:rPr>
              <a:t>spin-up run out to 2010</a:t>
            </a:r>
          </a:p>
        </p:txBody>
      </p:sp>
      <p:cxnSp>
        <p:nvCxnSpPr>
          <p:cNvPr id="12" name="Straight Arrow Connector 11"/>
          <p:cNvCxnSpPr/>
          <p:nvPr/>
        </p:nvCxnSpPr>
        <p:spPr>
          <a:xfrm>
            <a:off x="2366946" y="1160493"/>
            <a:ext cx="609600" cy="6666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80339" y="3938697"/>
            <a:ext cx="8305800" cy="1015663"/>
          </a:xfrm>
          <a:prstGeom prst="rect">
            <a:avLst/>
          </a:prstGeom>
          <a:noFill/>
        </p:spPr>
        <p:txBody>
          <a:bodyPr wrap="square" rtlCol="0">
            <a:spAutoFit/>
          </a:bodyPr>
          <a:lstStyle/>
          <a:p>
            <a:r>
              <a:rPr lang="en-US" sz="2000" dirty="0" smtClean="0">
                <a:solidFill>
                  <a:srgbClr val="E46C0A"/>
                </a:solidFill>
              </a:rPr>
              <a:t>Sensitivity simulations </a:t>
            </a:r>
            <a:r>
              <a:rPr lang="en-US" sz="2000" dirty="0" smtClean="0">
                <a:solidFill>
                  <a:srgbClr val="E46C0A"/>
                </a:solidFill>
                <a:sym typeface="Symbol"/>
              </a:rPr>
              <a:t> </a:t>
            </a:r>
            <a:r>
              <a:rPr lang="en-US" sz="2000" dirty="0" smtClean="0">
                <a:sym typeface="Symbol"/>
              </a:rPr>
              <a:t>turn one variable component on at a time </a:t>
            </a:r>
            <a:r>
              <a:rPr lang="en-US" sz="2000" dirty="0"/>
              <a:t>to systematically test the impact of climate variability, CO</a:t>
            </a:r>
            <a:r>
              <a:rPr lang="en-US" sz="2000" baseline="-25000" dirty="0"/>
              <a:t>2</a:t>
            </a:r>
            <a:r>
              <a:rPr lang="en-US" sz="2000" dirty="0"/>
              <a:t> fertilization, nitrogen limitation, and land cover / land-use change on carbon </a:t>
            </a:r>
            <a:r>
              <a:rPr lang="en-US" sz="2000" dirty="0" smtClean="0"/>
              <a:t>exchange. </a:t>
            </a:r>
            <a:endParaRPr lang="en-US" sz="2000" dirty="0" smtClean="0">
              <a:sym typeface="Symbol"/>
            </a:endParaRPr>
          </a:p>
        </p:txBody>
      </p:sp>
      <p:cxnSp>
        <p:nvCxnSpPr>
          <p:cNvPr id="15" name="Straight Arrow Connector 14"/>
          <p:cNvCxnSpPr/>
          <p:nvPr/>
        </p:nvCxnSpPr>
        <p:spPr>
          <a:xfrm flipV="1">
            <a:off x="1604946" y="2284384"/>
            <a:ext cx="1447800" cy="165728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1604946" y="2665383"/>
            <a:ext cx="1371600" cy="12762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1604946" y="2970183"/>
            <a:ext cx="1371600" cy="9714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1604946" y="3455928"/>
            <a:ext cx="1447800" cy="48574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609600" y="-131762"/>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FAC090"/>
                </a:solidFill>
              </a:rPr>
              <a:t>MsTMIP Simulations: Global</a:t>
            </a:r>
            <a:endParaRPr lang="en-US" sz="3200" dirty="0">
              <a:solidFill>
                <a:srgbClr val="FAC090"/>
              </a:solidFill>
            </a:endParaRPr>
          </a:p>
        </p:txBody>
      </p:sp>
      <p:cxnSp>
        <p:nvCxnSpPr>
          <p:cNvPr id="16" name="Straight Arrow Connector 6"/>
          <p:cNvCxnSpPr>
            <a:cxnSpLocks noChangeShapeType="1"/>
          </p:cNvCxnSpPr>
          <p:nvPr/>
        </p:nvCxnSpPr>
        <p:spPr bwMode="auto">
          <a:xfrm>
            <a:off x="1359281" y="4797504"/>
            <a:ext cx="7089775" cy="0"/>
          </a:xfrm>
          <a:prstGeom prst="straightConnector1">
            <a:avLst/>
          </a:prstGeom>
          <a:noFill/>
          <a:ln w="38100" algn="ctr">
            <a:solidFill>
              <a:schemeClr val="accent6">
                <a:lumMod val="75000"/>
              </a:schemeClr>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p:cNvSpPr txBox="1"/>
          <p:nvPr/>
        </p:nvSpPr>
        <p:spPr>
          <a:xfrm>
            <a:off x="1110898" y="4799788"/>
            <a:ext cx="698178" cy="369332"/>
          </a:xfrm>
          <a:prstGeom prst="rect">
            <a:avLst/>
          </a:prstGeom>
          <a:noFill/>
        </p:spPr>
        <p:txBody>
          <a:bodyPr wrap="none">
            <a:spAutoFit/>
          </a:bodyPr>
          <a:lstStyle/>
          <a:p>
            <a:pPr>
              <a:defRPr/>
            </a:pPr>
            <a:r>
              <a:rPr lang="en-US" dirty="0" smtClean="0">
                <a:solidFill>
                  <a:srgbClr val="FFFFFF"/>
                </a:solidFill>
              </a:rPr>
              <a:t>1801</a:t>
            </a:r>
            <a:endParaRPr lang="en-US" dirty="0">
              <a:solidFill>
                <a:srgbClr val="FFFFFF"/>
              </a:solidFill>
            </a:endParaRPr>
          </a:p>
        </p:txBody>
      </p:sp>
      <p:sp>
        <p:nvSpPr>
          <p:cNvPr id="19" name="TextBox 18"/>
          <p:cNvSpPr txBox="1"/>
          <p:nvPr/>
        </p:nvSpPr>
        <p:spPr>
          <a:xfrm>
            <a:off x="3727098" y="4799788"/>
            <a:ext cx="698178" cy="369332"/>
          </a:xfrm>
          <a:prstGeom prst="rect">
            <a:avLst/>
          </a:prstGeom>
          <a:noFill/>
        </p:spPr>
        <p:txBody>
          <a:bodyPr wrap="none">
            <a:spAutoFit/>
          </a:bodyPr>
          <a:lstStyle/>
          <a:p>
            <a:pPr>
              <a:defRPr/>
            </a:pPr>
            <a:r>
              <a:rPr lang="en-US" dirty="0" smtClean="0">
                <a:solidFill>
                  <a:srgbClr val="FFFFFF"/>
                </a:solidFill>
              </a:rPr>
              <a:t>1901</a:t>
            </a:r>
            <a:endParaRPr lang="en-US" dirty="0">
              <a:solidFill>
                <a:srgbClr val="FFFFFF"/>
              </a:solidFill>
            </a:endParaRPr>
          </a:p>
        </p:txBody>
      </p:sp>
      <p:sp>
        <p:nvSpPr>
          <p:cNvPr id="20" name="TextBox 19"/>
          <p:cNvSpPr txBox="1"/>
          <p:nvPr/>
        </p:nvSpPr>
        <p:spPr>
          <a:xfrm>
            <a:off x="6509985" y="4799788"/>
            <a:ext cx="698178" cy="369332"/>
          </a:xfrm>
          <a:prstGeom prst="rect">
            <a:avLst/>
          </a:prstGeom>
          <a:noFill/>
        </p:spPr>
        <p:txBody>
          <a:bodyPr wrap="none">
            <a:spAutoFit/>
          </a:bodyPr>
          <a:lstStyle/>
          <a:p>
            <a:pPr>
              <a:defRPr/>
            </a:pPr>
            <a:r>
              <a:rPr lang="en-US" dirty="0">
                <a:solidFill>
                  <a:srgbClr val="FFFFFF"/>
                </a:solidFill>
              </a:rPr>
              <a:t>1980</a:t>
            </a:r>
          </a:p>
        </p:txBody>
      </p:sp>
      <p:sp>
        <p:nvSpPr>
          <p:cNvPr id="22" name="TextBox 21"/>
          <p:cNvSpPr txBox="1"/>
          <p:nvPr/>
        </p:nvSpPr>
        <p:spPr>
          <a:xfrm>
            <a:off x="7741885" y="4799788"/>
            <a:ext cx="698178" cy="369332"/>
          </a:xfrm>
          <a:prstGeom prst="rect">
            <a:avLst/>
          </a:prstGeom>
          <a:noFill/>
        </p:spPr>
        <p:txBody>
          <a:bodyPr wrap="none">
            <a:spAutoFit/>
          </a:bodyPr>
          <a:lstStyle/>
          <a:p>
            <a:pPr>
              <a:defRPr/>
            </a:pPr>
            <a:r>
              <a:rPr lang="en-US" dirty="0">
                <a:solidFill>
                  <a:srgbClr val="FFFFFF"/>
                </a:solidFill>
              </a:rPr>
              <a:t>2010</a:t>
            </a:r>
          </a:p>
        </p:txBody>
      </p:sp>
      <p:cxnSp>
        <p:nvCxnSpPr>
          <p:cNvPr id="23" name="Straight Arrow Connector 14"/>
          <p:cNvCxnSpPr>
            <a:cxnSpLocks noChangeShapeType="1"/>
          </p:cNvCxnSpPr>
          <p:nvPr/>
        </p:nvCxnSpPr>
        <p:spPr bwMode="auto">
          <a:xfrm flipV="1">
            <a:off x="1434748" y="5171263"/>
            <a:ext cx="0" cy="376237"/>
          </a:xfrm>
          <a:prstGeom prst="straightConnector1">
            <a:avLst/>
          </a:prstGeom>
          <a:noFill/>
          <a:ln w="57150" algn="ctr">
            <a:solidFill>
              <a:schemeClr val="accent6">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15"/>
          <p:cNvCxnSpPr>
            <a:cxnSpLocks noChangeShapeType="1"/>
          </p:cNvCxnSpPr>
          <p:nvPr/>
        </p:nvCxnSpPr>
        <p:spPr bwMode="auto">
          <a:xfrm flipV="1">
            <a:off x="4055710" y="5171263"/>
            <a:ext cx="0" cy="376237"/>
          </a:xfrm>
          <a:prstGeom prst="straightConnector1">
            <a:avLst/>
          </a:prstGeom>
          <a:noFill/>
          <a:ln w="57150" algn="ctr">
            <a:solidFill>
              <a:schemeClr val="accent6">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Arrow Connector 16"/>
          <p:cNvCxnSpPr>
            <a:cxnSpLocks noChangeShapeType="1"/>
          </p:cNvCxnSpPr>
          <p:nvPr/>
        </p:nvCxnSpPr>
        <p:spPr bwMode="auto">
          <a:xfrm flipV="1">
            <a:off x="6827485" y="5171263"/>
            <a:ext cx="0" cy="376237"/>
          </a:xfrm>
          <a:prstGeom prst="straightConnector1">
            <a:avLst/>
          </a:prstGeom>
          <a:noFill/>
          <a:ln w="57150" algn="ctr">
            <a:solidFill>
              <a:schemeClr val="accent6">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17"/>
          <p:cNvCxnSpPr>
            <a:cxnSpLocks noChangeShapeType="1"/>
          </p:cNvCxnSpPr>
          <p:nvPr/>
        </p:nvCxnSpPr>
        <p:spPr bwMode="auto">
          <a:xfrm flipV="1">
            <a:off x="8086373" y="5171263"/>
            <a:ext cx="0" cy="376237"/>
          </a:xfrm>
          <a:prstGeom prst="straightConnector1">
            <a:avLst/>
          </a:prstGeom>
          <a:noFill/>
          <a:ln w="57150" algn="ctr">
            <a:solidFill>
              <a:schemeClr val="accent6">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Box 28"/>
          <p:cNvSpPr txBox="1"/>
          <p:nvPr/>
        </p:nvSpPr>
        <p:spPr>
          <a:xfrm>
            <a:off x="499710" y="5604369"/>
            <a:ext cx="1949450" cy="523220"/>
          </a:xfrm>
          <a:prstGeom prst="rect">
            <a:avLst/>
          </a:prstGeom>
          <a:noFill/>
        </p:spPr>
        <p:txBody>
          <a:bodyPr wrap="square">
            <a:spAutoFit/>
          </a:bodyPr>
          <a:lstStyle/>
          <a:p>
            <a:pPr algn="ctr">
              <a:defRPr/>
            </a:pPr>
            <a:r>
              <a:rPr lang="en-US" sz="1400" dirty="0" smtClean="0">
                <a:solidFill>
                  <a:srgbClr val="FFFFFF"/>
                </a:solidFill>
              </a:rPr>
              <a:t>Start with steady-state initial conditions</a:t>
            </a:r>
          </a:p>
        </p:txBody>
      </p:sp>
      <p:sp>
        <p:nvSpPr>
          <p:cNvPr id="30" name="TextBox 29"/>
          <p:cNvSpPr txBox="1"/>
          <p:nvPr/>
        </p:nvSpPr>
        <p:spPr>
          <a:xfrm>
            <a:off x="3411185" y="5595125"/>
            <a:ext cx="1350963" cy="523220"/>
          </a:xfrm>
          <a:prstGeom prst="rect">
            <a:avLst/>
          </a:prstGeom>
          <a:noFill/>
        </p:spPr>
        <p:txBody>
          <a:bodyPr>
            <a:spAutoFit/>
          </a:bodyPr>
          <a:lstStyle/>
          <a:p>
            <a:pPr algn="ctr">
              <a:defRPr/>
            </a:pPr>
            <a:r>
              <a:rPr lang="en-US" sz="1400" dirty="0">
                <a:solidFill>
                  <a:srgbClr val="FFFFFF"/>
                </a:solidFill>
              </a:rPr>
              <a:t>Start m</a:t>
            </a:r>
            <a:r>
              <a:rPr lang="en-US" sz="1400" dirty="0" smtClean="0">
                <a:solidFill>
                  <a:srgbClr val="FFFFFF"/>
                </a:solidFill>
              </a:rPr>
              <a:t>onthly output</a:t>
            </a:r>
            <a:endParaRPr lang="en-US" sz="1400" dirty="0">
              <a:solidFill>
                <a:srgbClr val="FFFFFF"/>
              </a:solidFill>
            </a:endParaRPr>
          </a:p>
        </p:txBody>
      </p:sp>
      <p:sp>
        <p:nvSpPr>
          <p:cNvPr id="31" name="TextBox 30"/>
          <p:cNvSpPr txBox="1"/>
          <p:nvPr/>
        </p:nvSpPr>
        <p:spPr>
          <a:xfrm>
            <a:off x="6090885" y="5595125"/>
            <a:ext cx="1527175" cy="523220"/>
          </a:xfrm>
          <a:prstGeom prst="rect">
            <a:avLst/>
          </a:prstGeom>
          <a:noFill/>
        </p:spPr>
        <p:txBody>
          <a:bodyPr wrap="square">
            <a:spAutoFit/>
          </a:bodyPr>
          <a:lstStyle/>
          <a:p>
            <a:pPr algn="ctr">
              <a:defRPr/>
            </a:pPr>
            <a:r>
              <a:rPr lang="en-US" sz="1400" dirty="0">
                <a:solidFill>
                  <a:srgbClr val="FFFFFF"/>
                </a:solidFill>
              </a:rPr>
              <a:t>Start </a:t>
            </a:r>
            <a:r>
              <a:rPr lang="en-US" sz="1400" dirty="0" smtClean="0">
                <a:solidFill>
                  <a:srgbClr val="FFFFFF"/>
                </a:solidFill>
              </a:rPr>
              <a:t>3-hourly output</a:t>
            </a:r>
            <a:endParaRPr lang="en-US" sz="1400" dirty="0">
              <a:solidFill>
                <a:srgbClr val="FFFFFF"/>
              </a:solidFill>
            </a:endParaRPr>
          </a:p>
        </p:txBody>
      </p:sp>
      <p:sp>
        <p:nvSpPr>
          <p:cNvPr id="32" name="TextBox 31"/>
          <p:cNvSpPr txBox="1"/>
          <p:nvPr/>
        </p:nvSpPr>
        <p:spPr>
          <a:xfrm>
            <a:off x="7618060" y="5595125"/>
            <a:ext cx="992188" cy="307777"/>
          </a:xfrm>
          <a:prstGeom prst="rect">
            <a:avLst/>
          </a:prstGeom>
          <a:noFill/>
        </p:spPr>
        <p:txBody>
          <a:bodyPr>
            <a:spAutoFit/>
          </a:bodyPr>
          <a:lstStyle/>
          <a:p>
            <a:pPr algn="ctr">
              <a:defRPr/>
            </a:pPr>
            <a:r>
              <a:rPr lang="en-US" sz="1400" dirty="0" smtClean="0">
                <a:solidFill>
                  <a:srgbClr val="FFFFFF"/>
                </a:solidFill>
              </a:rPr>
              <a:t>Stop</a:t>
            </a:r>
          </a:p>
        </p:txBody>
      </p:sp>
      <p:sp>
        <p:nvSpPr>
          <p:cNvPr id="33" name="TextBox 32"/>
          <p:cNvSpPr txBox="1"/>
          <p:nvPr/>
        </p:nvSpPr>
        <p:spPr>
          <a:xfrm>
            <a:off x="1434747" y="4501450"/>
            <a:ext cx="7268985" cy="307777"/>
          </a:xfrm>
          <a:prstGeom prst="rect">
            <a:avLst/>
          </a:prstGeom>
          <a:noFill/>
        </p:spPr>
        <p:txBody>
          <a:bodyPr wrap="square" rtlCol="0">
            <a:spAutoFit/>
          </a:bodyPr>
          <a:lstStyle/>
          <a:p>
            <a:r>
              <a:rPr lang="en-US" sz="1400" dirty="0" smtClean="0">
                <a:solidFill>
                  <a:srgbClr val="FFFFFF"/>
                </a:solidFill>
              </a:rPr>
              <a:t>Changing climate, land-use, land-cover, CO</a:t>
            </a:r>
            <a:r>
              <a:rPr lang="en-US" sz="1400" baseline="-25000" dirty="0" smtClean="0">
                <a:solidFill>
                  <a:srgbClr val="FFFFFF"/>
                </a:solidFill>
              </a:rPr>
              <a:t>2</a:t>
            </a:r>
            <a:r>
              <a:rPr lang="en-US" sz="1400" dirty="0" smtClean="0">
                <a:solidFill>
                  <a:srgbClr val="FFFFFF"/>
                </a:solidFill>
              </a:rPr>
              <a:t> concentrations, nitrogen deposition rates</a:t>
            </a:r>
          </a:p>
        </p:txBody>
      </p:sp>
    </p:spTree>
    <p:extLst>
      <p:ext uri="{BB962C8B-B14F-4D97-AF65-F5344CB8AC3E}">
        <p14:creationId xmlns:p14="http://schemas.microsoft.com/office/powerpoint/2010/main" val="1659491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3"/>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5"/>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8"/>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1"/>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3"/>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par>
                                <p:cTn id="65" presetID="1" presetClass="exit" presetSubtype="0" fill="hold" nodeType="withEffect">
                                  <p:stCondLst>
                                    <p:cond delay="0"/>
                                  </p:stCondLst>
                                  <p:childTnLst>
                                    <p:set>
                                      <p:cBhvr>
                                        <p:cTn id="66" dur="1" fill="hold">
                                          <p:stCondLst>
                                            <p:cond delay="0"/>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3" grpId="0"/>
      <p:bldP spid="13" grpId="1"/>
      <p:bldP spid="17" grpId="0"/>
      <p:bldP spid="19" grpId="0"/>
      <p:bldP spid="20" grpId="0"/>
      <p:bldP spid="22" grpId="0"/>
      <p:bldP spid="29" grpId="0"/>
      <p:bldP spid="30" grpId="0"/>
      <p:bldP spid="31" grpId="0"/>
      <p:bldP spid="32"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518337675"/>
              </p:ext>
            </p:extLst>
          </p:nvPr>
        </p:nvGraphicFramePr>
        <p:xfrm>
          <a:off x="614346" y="1354743"/>
          <a:ext cx="7825716" cy="2225040"/>
        </p:xfrm>
        <a:graphic>
          <a:graphicData uri="http://schemas.openxmlformats.org/drawingml/2006/table">
            <a:tbl>
              <a:tblPr firstRow="1" bandRow="1">
                <a:tableStyleId>{5940675A-B579-460E-94D1-54222C63F5DA}</a:tableStyleId>
              </a:tblPr>
              <a:tblGrid>
                <a:gridCol w="863361"/>
                <a:gridCol w="1223093"/>
                <a:gridCol w="1007253"/>
                <a:gridCol w="1018760"/>
                <a:gridCol w="1111177"/>
                <a:gridCol w="1252273"/>
                <a:gridCol w="1349799"/>
              </a:tblGrid>
              <a:tr h="370840">
                <a:tc>
                  <a:txBody>
                    <a:bodyPr/>
                    <a:lstStyle/>
                    <a:p>
                      <a:pPr algn="ctr"/>
                      <a:r>
                        <a:rPr lang="en-US" sz="1600" b="1" dirty="0" smtClean="0">
                          <a:solidFill>
                            <a:srgbClr val="000000"/>
                          </a:solidFill>
                        </a:rPr>
                        <a:t>Order</a:t>
                      </a:r>
                      <a:endParaRPr lang="en-US" sz="1600" b="1" dirty="0">
                        <a:solidFill>
                          <a:srgbClr val="000000"/>
                        </a:solidFill>
                        <a:latin typeface="Arial" pitchFamily="34" charset="0"/>
                        <a:cs typeface="Arial" pitchFamily="34" charset="0"/>
                      </a:endParaRPr>
                    </a:p>
                  </a:txBody>
                  <a:tcPr>
                    <a:solidFill>
                      <a:schemeClr val="tx1"/>
                    </a:solidFill>
                  </a:tcPr>
                </a:tc>
                <a:tc>
                  <a:txBody>
                    <a:bodyPr/>
                    <a:lstStyle/>
                    <a:p>
                      <a:pPr algn="ctr"/>
                      <a:r>
                        <a:rPr lang="en-US" sz="1600" b="1" dirty="0" smtClean="0">
                          <a:solidFill>
                            <a:srgbClr val="000000"/>
                          </a:solidFill>
                        </a:rPr>
                        <a:t>Domain</a:t>
                      </a:r>
                      <a:endParaRPr lang="en-US" sz="1600" b="1" dirty="0">
                        <a:solidFill>
                          <a:srgbClr val="000000"/>
                        </a:solidFill>
                        <a:latin typeface="Arial" pitchFamily="34" charset="0"/>
                        <a:cs typeface="Arial" pitchFamily="34" charset="0"/>
                      </a:endParaRPr>
                    </a:p>
                  </a:txBody>
                  <a:tcPr>
                    <a:solidFill>
                      <a:schemeClr val="tx1"/>
                    </a:solidFill>
                  </a:tcPr>
                </a:tc>
                <a:tc>
                  <a:txBody>
                    <a:bodyPr/>
                    <a:lstStyle/>
                    <a:p>
                      <a:pPr algn="ctr"/>
                      <a:r>
                        <a:rPr lang="en-US" sz="1600" b="1" dirty="0" err="1" smtClean="0">
                          <a:solidFill>
                            <a:srgbClr val="000000"/>
                          </a:solidFill>
                        </a:rPr>
                        <a:t>Sim</a:t>
                      </a:r>
                      <a:endParaRPr lang="en-US" sz="1600" b="1" dirty="0" smtClean="0">
                        <a:solidFill>
                          <a:srgbClr val="000000"/>
                        </a:solidFill>
                        <a:latin typeface="Arial" pitchFamily="34" charset="0"/>
                        <a:cs typeface="Arial" pitchFamily="34" charset="0"/>
                      </a:endParaRPr>
                    </a:p>
                  </a:txBody>
                  <a:tcPr>
                    <a:solidFill>
                      <a:schemeClr val="tx1"/>
                    </a:solidFill>
                  </a:tcPr>
                </a:tc>
                <a:tc>
                  <a:txBody>
                    <a:bodyPr/>
                    <a:lstStyle/>
                    <a:p>
                      <a:pPr algn="ctr"/>
                      <a:r>
                        <a:rPr lang="en-US" sz="1600" b="1" dirty="0" smtClean="0">
                          <a:solidFill>
                            <a:srgbClr val="000000"/>
                          </a:solidFill>
                        </a:rPr>
                        <a:t>Climate</a:t>
                      </a:r>
                      <a:endParaRPr lang="en-US" sz="1600" b="1" dirty="0">
                        <a:solidFill>
                          <a:srgbClr val="000000"/>
                        </a:solidFill>
                        <a:latin typeface="Arial" pitchFamily="34" charset="0"/>
                        <a:cs typeface="Arial" pitchFamily="34" charset="0"/>
                      </a:endParaRPr>
                    </a:p>
                  </a:txBody>
                  <a:tcPr>
                    <a:solidFill>
                      <a:schemeClr val="tx1"/>
                    </a:solidFill>
                  </a:tcPr>
                </a:tc>
                <a:tc>
                  <a:txBody>
                    <a:bodyPr/>
                    <a:lstStyle/>
                    <a:p>
                      <a:pPr algn="ctr"/>
                      <a:r>
                        <a:rPr lang="en-US" sz="1600" b="1" dirty="0" smtClean="0">
                          <a:solidFill>
                            <a:srgbClr val="000000"/>
                          </a:solidFill>
                        </a:rPr>
                        <a:t>LULCC</a:t>
                      </a:r>
                      <a:endParaRPr lang="en-US" sz="1600" b="1" dirty="0">
                        <a:solidFill>
                          <a:srgbClr val="000000"/>
                        </a:solidFill>
                        <a:latin typeface="Arial" pitchFamily="34" charset="0"/>
                        <a:cs typeface="Arial" pitchFamily="34" charset="0"/>
                      </a:endParaRPr>
                    </a:p>
                  </a:txBody>
                  <a:tcPr>
                    <a:solidFill>
                      <a:schemeClr val="tx1"/>
                    </a:solidFill>
                  </a:tcPr>
                </a:tc>
                <a:tc>
                  <a:txBody>
                    <a:bodyPr/>
                    <a:lstStyle/>
                    <a:p>
                      <a:pPr algn="ctr"/>
                      <a:r>
                        <a:rPr lang="en-US" sz="1600" b="1" dirty="0" smtClean="0">
                          <a:solidFill>
                            <a:srgbClr val="000000"/>
                          </a:solidFill>
                        </a:rPr>
                        <a:t>Atm.</a:t>
                      </a:r>
                      <a:r>
                        <a:rPr lang="en-US" sz="1600" b="1" baseline="0" dirty="0" smtClean="0">
                          <a:solidFill>
                            <a:srgbClr val="000000"/>
                          </a:solidFill>
                        </a:rPr>
                        <a:t> CO</a:t>
                      </a:r>
                      <a:r>
                        <a:rPr lang="en-US" sz="1600" b="1" baseline="-25000" dirty="0" smtClean="0">
                          <a:solidFill>
                            <a:srgbClr val="000000"/>
                          </a:solidFill>
                        </a:rPr>
                        <a:t>2</a:t>
                      </a:r>
                      <a:endParaRPr lang="en-US" sz="1600" b="1" dirty="0">
                        <a:solidFill>
                          <a:srgbClr val="000000"/>
                        </a:solidFill>
                        <a:latin typeface="Arial" pitchFamily="34" charset="0"/>
                        <a:cs typeface="Arial" pitchFamily="34" charset="0"/>
                      </a:endParaRPr>
                    </a:p>
                  </a:txBody>
                  <a:tcPr>
                    <a:solidFill>
                      <a:schemeClr val="tx1"/>
                    </a:solidFill>
                  </a:tcPr>
                </a:tc>
                <a:tc>
                  <a:txBody>
                    <a:bodyPr/>
                    <a:lstStyle/>
                    <a:p>
                      <a:pPr algn="ctr"/>
                      <a:r>
                        <a:rPr lang="en-US" sz="1600" b="1" dirty="0" smtClean="0">
                          <a:solidFill>
                            <a:srgbClr val="000000"/>
                          </a:solidFill>
                        </a:rPr>
                        <a:t>Nitrogen</a:t>
                      </a:r>
                      <a:endParaRPr lang="en-US" sz="1600" b="1" dirty="0">
                        <a:solidFill>
                          <a:srgbClr val="000000"/>
                        </a:solidFill>
                        <a:latin typeface="Arial" pitchFamily="34" charset="0"/>
                        <a:cs typeface="Arial" pitchFamily="34" charset="0"/>
                      </a:endParaRPr>
                    </a:p>
                  </a:txBody>
                  <a:tcPr>
                    <a:solidFill>
                      <a:schemeClr val="tx1"/>
                    </a:solidFill>
                  </a:tcPr>
                </a:tc>
              </a:tr>
              <a:tr h="370840">
                <a:tc>
                  <a:txBody>
                    <a:bodyPr/>
                    <a:lstStyle/>
                    <a:p>
                      <a:pPr algn="ctr"/>
                      <a:r>
                        <a:rPr lang="en-US" sz="1600" dirty="0" smtClean="0">
                          <a:solidFill>
                            <a:srgbClr val="000000"/>
                          </a:solidFill>
                        </a:rPr>
                        <a:t>1</a:t>
                      </a:r>
                      <a:endParaRPr lang="en-US" sz="1600" dirty="0">
                        <a:solidFill>
                          <a:srgbClr val="000000"/>
                        </a:solidFill>
                        <a:latin typeface="Arial" pitchFamily="34" charset="0"/>
                        <a:cs typeface="Arial" pitchFamily="34" charset="0"/>
                      </a:endParaRPr>
                    </a:p>
                  </a:txBody>
                  <a:tcPr>
                    <a:solidFill>
                      <a:schemeClr val="tx1"/>
                    </a:solidFill>
                  </a:tcPr>
                </a:tc>
                <a:tc rowSpan="5">
                  <a:txBody>
                    <a:bodyPr/>
                    <a:lstStyle/>
                    <a:p>
                      <a:pPr algn="ctr"/>
                      <a:endParaRPr lang="en-US" sz="1600" dirty="0" smtClean="0">
                        <a:solidFill>
                          <a:srgbClr val="000000"/>
                        </a:solidFill>
                      </a:endParaRPr>
                    </a:p>
                    <a:p>
                      <a:pPr algn="ctr"/>
                      <a:endParaRPr lang="en-US" sz="1600" dirty="0" smtClean="0">
                        <a:solidFill>
                          <a:srgbClr val="000000"/>
                        </a:solidFill>
                      </a:endParaRPr>
                    </a:p>
                    <a:p>
                      <a:pPr algn="ctr"/>
                      <a:r>
                        <a:rPr lang="en-US" sz="1600" dirty="0" smtClean="0">
                          <a:solidFill>
                            <a:srgbClr val="000000"/>
                          </a:solidFill>
                        </a:rPr>
                        <a:t>Global</a:t>
                      </a:r>
                    </a:p>
                    <a:p>
                      <a:pPr algn="ctr"/>
                      <a:endParaRPr lang="en-US" sz="1600" dirty="0">
                        <a:solidFill>
                          <a:srgbClr val="000000"/>
                        </a:solidFill>
                        <a:latin typeface="Arial" pitchFamily="34" charset="0"/>
                        <a:cs typeface="Arial" pitchFamily="34" charset="0"/>
                      </a:endParaRPr>
                    </a:p>
                  </a:txBody>
                  <a:tcPr>
                    <a:solidFill>
                      <a:schemeClr val="tx1"/>
                    </a:solidFill>
                  </a:tcPr>
                </a:tc>
                <a:tc>
                  <a:txBody>
                    <a:bodyPr/>
                    <a:lstStyle/>
                    <a:p>
                      <a:pPr algn="ctr"/>
                      <a:r>
                        <a:rPr lang="en-US" sz="1600" dirty="0" smtClean="0">
                          <a:solidFill>
                            <a:srgbClr val="000000"/>
                          </a:solidFill>
                        </a:rPr>
                        <a:t>RG1</a:t>
                      </a:r>
                      <a:endParaRPr lang="en-US" sz="1600" dirty="0">
                        <a:solidFill>
                          <a:srgbClr val="000000"/>
                        </a:solidFill>
                        <a:latin typeface="Arial" pitchFamily="34" charset="0"/>
                        <a:cs typeface="Arial" pitchFamily="34" charset="0"/>
                      </a:endParaRPr>
                    </a:p>
                  </a:txBody>
                  <a:tcPr>
                    <a:solidFill>
                      <a:schemeClr val="tx1"/>
                    </a:solidFill>
                  </a:tcPr>
                </a:tc>
                <a:tc>
                  <a:txBody>
                    <a:bodyPr/>
                    <a:lstStyle/>
                    <a:p>
                      <a:pPr algn="ctr"/>
                      <a:r>
                        <a:rPr lang="en-US" sz="1600" dirty="0" smtClean="0">
                          <a:solidFill>
                            <a:srgbClr val="000000"/>
                          </a:solidFill>
                        </a:rPr>
                        <a:t>Constant</a:t>
                      </a:r>
                      <a:endParaRPr lang="en-US" sz="1600" dirty="0">
                        <a:solidFill>
                          <a:srgbClr val="000000"/>
                        </a:solidFill>
                        <a:latin typeface="Arial" pitchFamily="34" charset="0"/>
                        <a:cs typeface="Arial" pitchFamily="34" charset="0"/>
                      </a:endParaRPr>
                    </a:p>
                  </a:txBody>
                  <a:tcPr>
                    <a:solidFill>
                      <a:schemeClr val="tx1"/>
                    </a:solidFill>
                  </a:tcPr>
                </a:tc>
                <a:tc rowSpan="2">
                  <a:txBody>
                    <a:bodyPr/>
                    <a:lstStyle/>
                    <a:p>
                      <a:pPr algn="ctr"/>
                      <a:r>
                        <a:rPr lang="en-US" sz="1600" dirty="0" smtClean="0">
                          <a:solidFill>
                            <a:srgbClr val="000000"/>
                          </a:solidFill>
                        </a:rPr>
                        <a:t>Constant</a:t>
                      </a:r>
                      <a:endParaRPr lang="en-US" sz="1600" dirty="0">
                        <a:solidFill>
                          <a:srgbClr val="000000"/>
                        </a:solidFill>
                        <a:latin typeface="Arial" pitchFamily="34" charset="0"/>
                        <a:cs typeface="Arial" pitchFamily="34" charset="0"/>
                      </a:endParaRPr>
                    </a:p>
                  </a:txBody>
                  <a:tcPr anchor="ctr">
                    <a:solidFill>
                      <a:schemeClr val="tx1"/>
                    </a:solidFill>
                  </a:tcPr>
                </a:tc>
                <a:tc rowSpan="3">
                  <a:txBody>
                    <a:bodyPr/>
                    <a:lstStyle/>
                    <a:p>
                      <a:pPr algn="ctr"/>
                      <a:r>
                        <a:rPr lang="en-US" sz="1600" dirty="0" smtClean="0">
                          <a:solidFill>
                            <a:srgbClr val="000000"/>
                          </a:solidFill>
                        </a:rPr>
                        <a:t>Constant</a:t>
                      </a:r>
                      <a:endParaRPr lang="en-US" sz="1600" dirty="0">
                        <a:solidFill>
                          <a:srgbClr val="000000"/>
                        </a:solidFill>
                        <a:latin typeface="Arial" pitchFamily="34" charset="0"/>
                        <a:cs typeface="Arial" pitchFamily="34" charset="0"/>
                      </a:endParaRPr>
                    </a:p>
                  </a:txBody>
                  <a:tcPr anchor="ctr">
                    <a:solidFill>
                      <a:schemeClr val="tx1"/>
                    </a:solidFill>
                  </a:tcPr>
                </a:tc>
                <a:tc rowSpan="4">
                  <a:txBody>
                    <a:bodyPr/>
                    <a:lstStyle/>
                    <a:p>
                      <a:pPr algn="ctr"/>
                      <a:r>
                        <a:rPr lang="en-US" sz="1600" dirty="0" smtClean="0">
                          <a:solidFill>
                            <a:srgbClr val="000000"/>
                          </a:solidFill>
                        </a:rPr>
                        <a:t>Constant</a:t>
                      </a:r>
                      <a:endParaRPr lang="en-US" sz="1600" dirty="0">
                        <a:solidFill>
                          <a:srgbClr val="000000"/>
                        </a:solidFill>
                        <a:latin typeface="Arial" pitchFamily="34" charset="0"/>
                        <a:cs typeface="Arial" pitchFamily="34" charset="0"/>
                      </a:endParaRPr>
                    </a:p>
                  </a:txBody>
                  <a:tcPr anchor="ctr">
                    <a:solidFill>
                      <a:schemeClr val="tx1"/>
                    </a:solidFill>
                  </a:tcPr>
                </a:tc>
              </a:tr>
              <a:tr h="370840">
                <a:tc>
                  <a:txBody>
                    <a:bodyPr/>
                    <a:lstStyle/>
                    <a:p>
                      <a:pPr algn="ctr"/>
                      <a:r>
                        <a:rPr lang="en-US" sz="1600" dirty="0" smtClean="0">
                          <a:solidFill>
                            <a:srgbClr val="000000"/>
                          </a:solidFill>
                        </a:rPr>
                        <a:t>2</a:t>
                      </a:r>
                      <a:endParaRPr lang="en-US" sz="1600" dirty="0">
                        <a:solidFill>
                          <a:srgbClr val="000000"/>
                        </a:solidFill>
                        <a:latin typeface="Arial" pitchFamily="34" charset="0"/>
                        <a:cs typeface="Arial" pitchFamily="34" charset="0"/>
                      </a:endParaRPr>
                    </a:p>
                  </a:txBody>
                  <a:tcPr>
                    <a:solidFill>
                      <a:schemeClr val="tx1"/>
                    </a:solidFill>
                  </a:tcPr>
                </a:tc>
                <a:tc vMerge="1">
                  <a:txBody>
                    <a:bodyPr/>
                    <a:lstStyle/>
                    <a:p>
                      <a:pPr algn="ctr"/>
                      <a:endParaRPr lang="en-US" sz="1600" dirty="0"/>
                    </a:p>
                  </a:txBody>
                  <a:tcPr/>
                </a:tc>
                <a:tc>
                  <a:txBody>
                    <a:bodyPr/>
                    <a:lstStyle/>
                    <a:p>
                      <a:pPr algn="ctr"/>
                      <a:r>
                        <a:rPr lang="en-US" sz="1600" dirty="0" smtClean="0">
                          <a:solidFill>
                            <a:srgbClr val="000000"/>
                          </a:solidFill>
                        </a:rPr>
                        <a:t>SG1</a:t>
                      </a:r>
                      <a:endParaRPr lang="en-US" sz="1600" dirty="0">
                        <a:solidFill>
                          <a:srgbClr val="000000"/>
                        </a:solidFill>
                        <a:latin typeface="Arial" pitchFamily="34" charset="0"/>
                        <a:cs typeface="Arial" pitchFamily="34" charset="0"/>
                      </a:endParaRPr>
                    </a:p>
                  </a:txBody>
                  <a:tcPr>
                    <a:solidFill>
                      <a:schemeClr val="tx1"/>
                    </a:solidFill>
                  </a:tcPr>
                </a:tc>
                <a:tc rowSpan="4">
                  <a:txBody>
                    <a:bodyPr/>
                    <a:lstStyle/>
                    <a:p>
                      <a:pPr algn="ctr"/>
                      <a:r>
                        <a:rPr lang="en-US" sz="1600" dirty="0" smtClean="0">
                          <a:solidFill>
                            <a:srgbClr val="000000"/>
                          </a:solidFill>
                        </a:rPr>
                        <a:t>Time-varying</a:t>
                      </a:r>
                    </a:p>
                  </a:txBody>
                  <a:tcPr anchor="ctr">
                    <a:solidFill>
                      <a:schemeClr val="tx1"/>
                    </a:solidFill>
                  </a:tcPr>
                </a:tc>
                <a:tc vMerge="1">
                  <a:txBody>
                    <a:bodyPr/>
                    <a:lstStyle/>
                    <a:p>
                      <a:pPr algn="ctr"/>
                      <a:endParaRPr lang="en-US" sz="1600" dirty="0">
                        <a:latin typeface="Arial" pitchFamily="34" charset="0"/>
                        <a:cs typeface="Arial" pitchFamily="34" charset="0"/>
                      </a:endParaRPr>
                    </a:p>
                  </a:txBody>
                  <a:tcPr/>
                </a:tc>
                <a:tc vMerge="1">
                  <a:txBody>
                    <a:bodyPr/>
                    <a:lstStyle/>
                    <a:p>
                      <a:endParaRPr lang="en-US" sz="1600" dirty="0">
                        <a:latin typeface="Arial" pitchFamily="34" charset="0"/>
                        <a:cs typeface="Arial" pitchFamily="34" charset="0"/>
                      </a:endParaRPr>
                    </a:p>
                  </a:txBody>
                  <a:tcPr/>
                </a:tc>
                <a:tc vMerge="1">
                  <a:txBody>
                    <a:bodyPr/>
                    <a:lstStyle/>
                    <a:p>
                      <a:endParaRPr lang="en-US" sz="1600" dirty="0">
                        <a:latin typeface="Arial" pitchFamily="34" charset="0"/>
                        <a:cs typeface="Arial" pitchFamily="34" charset="0"/>
                      </a:endParaRPr>
                    </a:p>
                  </a:txBody>
                  <a:tcPr/>
                </a:tc>
              </a:tr>
              <a:tr h="370840">
                <a:tc>
                  <a:txBody>
                    <a:bodyPr/>
                    <a:lstStyle/>
                    <a:p>
                      <a:pPr algn="ctr"/>
                      <a:r>
                        <a:rPr lang="en-US" sz="1600" dirty="0" smtClean="0">
                          <a:solidFill>
                            <a:srgbClr val="000000"/>
                          </a:solidFill>
                        </a:rPr>
                        <a:t>3</a:t>
                      </a:r>
                      <a:endParaRPr lang="en-US" sz="1600" dirty="0">
                        <a:solidFill>
                          <a:srgbClr val="000000"/>
                        </a:solidFill>
                        <a:latin typeface="Arial" pitchFamily="34" charset="0"/>
                        <a:cs typeface="Arial" pitchFamily="34" charset="0"/>
                      </a:endParaRPr>
                    </a:p>
                  </a:txBody>
                  <a:tcPr>
                    <a:solidFill>
                      <a:schemeClr val="tx1"/>
                    </a:solidFill>
                  </a:tcPr>
                </a:tc>
                <a:tc vMerge="1">
                  <a:txBody>
                    <a:bodyPr/>
                    <a:lstStyle/>
                    <a:p>
                      <a:pPr algn="ctr"/>
                      <a:endParaRPr lang="en-US" sz="1600" dirty="0"/>
                    </a:p>
                  </a:txBody>
                  <a:tcPr/>
                </a:tc>
                <a:tc>
                  <a:txBody>
                    <a:bodyPr/>
                    <a:lstStyle/>
                    <a:p>
                      <a:pPr algn="ctr"/>
                      <a:r>
                        <a:rPr lang="en-US" sz="1600" dirty="0" smtClean="0">
                          <a:solidFill>
                            <a:srgbClr val="000000"/>
                          </a:solidFill>
                        </a:rPr>
                        <a:t>SG2</a:t>
                      </a:r>
                      <a:endParaRPr lang="en-US" sz="1600" dirty="0">
                        <a:solidFill>
                          <a:srgbClr val="000000"/>
                        </a:solidFill>
                        <a:latin typeface="Arial" pitchFamily="34" charset="0"/>
                        <a:cs typeface="Arial" pitchFamily="34" charset="0"/>
                      </a:endParaRPr>
                    </a:p>
                  </a:txBody>
                  <a:tcPr>
                    <a:solidFill>
                      <a:schemeClr val="tx1"/>
                    </a:solidFill>
                  </a:tcPr>
                </a:tc>
                <a:tc vMerge="1">
                  <a:txBody>
                    <a:bodyPr/>
                    <a:lstStyle/>
                    <a:p>
                      <a:pPr algn="ctr"/>
                      <a:endParaRPr lang="en-US" sz="1600" dirty="0">
                        <a:latin typeface="Arial" pitchFamily="34" charset="0"/>
                        <a:cs typeface="Arial" pitchFamily="34" charset="0"/>
                      </a:endParaRPr>
                    </a:p>
                  </a:txBody>
                  <a:tcPr/>
                </a:tc>
                <a:tc rowSpan="3">
                  <a:txBody>
                    <a:bodyPr/>
                    <a:lstStyle/>
                    <a:p>
                      <a:pPr algn="ctr"/>
                      <a:r>
                        <a:rPr lang="en-US" sz="1600" dirty="0" smtClean="0">
                          <a:solidFill>
                            <a:srgbClr val="000000"/>
                          </a:solidFill>
                        </a:rPr>
                        <a:t>Time-varying</a:t>
                      </a:r>
                      <a:endParaRPr lang="en-US" sz="1600" dirty="0">
                        <a:solidFill>
                          <a:srgbClr val="000000"/>
                        </a:solidFill>
                        <a:latin typeface="Arial" pitchFamily="34" charset="0"/>
                        <a:cs typeface="Arial" pitchFamily="34" charset="0"/>
                      </a:endParaRPr>
                    </a:p>
                  </a:txBody>
                  <a:tcPr anchor="ctr">
                    <a:solidFill>
                      <a:schemeClr val="tx1"/>
                    </a:solidFill>
                  </a:tcPr>
                </a:tc>
                <a:tc vMerge="1">
                  <a:txBody>
                    <a:bodyPr/>
                    <a:lstStyle/>
                    <a:p>
                      <a:endParaRPr lang="en-US" sz="1600" dirty="0">
                        <a:latin typeface="Arial" pitchFamily="34" charset="0"/>
                        <a:cs typeface="Arial" pitchFamily="34" charset="0"/>
                      </a:endParaRPr>
                    </a:p>
                  </a:txBody>
                  <a:tcPr/>
                </a:tc>
                <a:tc vMerge="1">
                  <a:txBody>
                    <a:bodyPr/>
                    <a:lstStyle/>
                    <a:p>
                      <a:endParaRPr lang="en-US" sz="1600" dirty="0">
                        <a:latin typeface="Arial" pitchFamily="34" charset="0"/>
                        <a:cs typeface="Arial" pitchFamily="34" charset="0"/>
                      </a:endParaRPr>
                    </a:p>
                  </a:txBody>
                  <a:tcPr/>
                </a:tc>
              </a:tr>
              <a:tr h="370840">
                <a:tc>
                  <a:txBody>
                    <a:bodyPr/>
                    <a:lstStyle/>
                    <a:p>
                      <a:pPr algn="ctr"/>
                      <a:r>
                        <a:rPr lang="en-US" sz="1600" dirty="0" smtClean="0">
                          <a:solidFill>
                            <a:srgbClr val="000000"/>
                          </a:solidFill>
                        </a:rPr>
                        <a:t>4</a:t>
                      </a:r>
                      <a:endParaRPr lang="en-US" sz="1600" dirty="0">
                        <a:solidFill>
                          <a:srgbClr val="000000"/>
                        </a:solidFill>
                        <a:latin typeface="Arial" pitchFamily="34" charset="0"/>
                        <a:cs typeface="Arial" pitchFamily="34" charset="0"/>
                      </a:endParaRPr>
                    </a:p>
                  </a:txBody>
                  <a:tcPr>
                    <a:solidFill>
                      <a:srgbClr val="FFFFFF"/>
                    </a:solidFill>
                  </a:tcPr>
                </a:tc>
                <a:tc vMerge="1">
                  <a:txBody>
                    <a:bodyPr/>
                    <a:lstStyle/>
                    <a:p>
                      <a:pPr algn="ctr"/>
                      <a:endParaRPr lang="en-US" sz="1600" dirty="0"/>
                    </a:p>
                  </a:txBody>
                  <a:tcPr/>
                </a:tc>
                <a:tc>
                  <a:txBody>
                    <a:bodyPr/>
                    <a:lstStyle/>
                    <a:p>
                      <a:pPr algn="ctr"/>
                      <a:r>
                        <a:rPr lang="en-US" sz="1600" dirty="0" smtClean="0">
                          <a:solidFill>
                            <a:srgbClr val="000000"/>
                          </a:solidFill>
                        </a:rPr>
                        <a:t>SG3</a:t>
                      </a:r>
                      <a:endParaRPr lang="en-US" sz="1600" dirty="0">
                        <a:solidFill>
                          <a:srgbClr val="000000"/>
                        </a:solidFill>
                        <a:latin typeface="Arial" pitchFamily="34" charset="0"/>
                        <a:cs typeface="Arial" pitchFamily="34" charset="0"/>
                      </a:endParaRPr>
                    </a:p>
                  </a:txBody>
                  <a:tcPr>
                    <a:solidFill>
                      <a:srgbClr val="FFFFFF"/>
                    </a:solidFill>
                  </a:tcPr>
                </a:tc>
                <a:tc vMerge="1">
                  <a:txBody>
                    <a:bodyPr/>
                    <a:lstStyle/>
                    <a:p>
                      <a:pPr algn="ctr"/>
                      <a:endParaRPr lang="en-US" sz="1600" dirty="0">
                        <a:latin typeface="Arial" pitchFamily="34" charset="0"/>
                        <a:cs typeface="Arial" pitchFamily="34" charset="0"/>
                      </a:endParaRPr>
                    </a:p>
                  </a:txBody>
                  <a:tcPr/>
                </a:tc>
                <a:tc vMerge="1">
                  <a:txBody>
                    <a:bodyPr/>
                    <a:lstStyle/>
                    <a:p>
                      <a:pPr algn="ctr"/>
                      <a:endParaRPr lang="en-US" sz="1600" dirty="0">
                        <a:latin typeface="Arial" pitchFamily="34" charset="0"/>
                        <a:cs typeface="Arial" pitchFamily="34" charset="0"/>
                      </a:endParaRPr>
                    </a:p>
                  </a:txBody>
                  <a:tcPr/>
                </a:tc>
                <a:tc rowSpan="2">
                  <a:txBody>
                    <a:bodyPr/>
                    <a:lstStyle/>
                    <a:p>
                      <a:pPr algn="ctr"/>
                      <a:r>
                        <a:rPr lang="en-US" sz="1600" dirty="0" smtClean="0">
                          <a:solidFill>
                            <a:srgbClr val="000000"/>
                          </a:solidFill>
                        </a:rPr>
                        <a:t>Time-varying</a:t>
                      </a:r>
                      <a:endParaRPr lang="en-US" sz="1600" dirty="0">
                        <a:solidFill>
                          <a:srgbClr val="000000"/>
                        </a:solidFill>
                        <a:latin typeface="Arial" pitchFamily="34" charset="0"/>
                        <a:cs typeface="Arial" pitchFamily="34" charset="0"/>
                      </a:endParaRPr>
                    </a:p>
                  </a:txBody>
                  <a:tcPr anchor="ctr">
                    <a:solidFill>
                      <a:srgbClr val="FFFFFF"/>
                    </a:solidFill>
                  </a:tcPr>
                </a:tc>
                <a:tc vMerge="1">
                  <a:txBody>
                    <a:bodyPr/>
                    <a:lstStyle/>
                    <a:p>
                      <a:endParaRPr lang="en-US" sz="1600" dirty="0">
                        <a:latin typeface="Arial" pitchFamily="34" charset="0"/>
                        <a:cs typeface="Arial" pitchFamily="34" charset="0"/>
                      </a:endParaRPr>
                    </a:p>
                  </a:txBody>
                  <a:tcPr/>
                </a:tc>
              </a:tr>
              <a:tr h="370840">
                <a:tc>
                  <a:txBody>
                    <a:bodyPr/>
                    <a:lstStyle/>
                    <a:p>
                      <a:pPr algn="ctr"/>
                      <a:r>
                        <a:rPr lang="en-US" sz="1600" dirty="0" smtClean="0">
                          <a:solidFill>
                            <a:srgbClr val="000000"/>
                          </a:solidFill>
                          <a:latin typeface="Arial" pitchFamily="34" charset="0"/>
                          <a:cs typeface="Arial" pitchFamily="34" charset="0"/>
                        </a:rPr>
                        <a:t>5</a:t>
                      </a:r>
                      <a:endParaRPr lang="en-US" sz="1600" dirty="0">
                        <a:solidFill>
                          <a:srgbClr val="000000"/>
                        </a:solidFill>
                        <a:latin typeface="Arial" pitchFamily="34" charset="0"/>
                        <a:cs typeface="Arial" pitchFamily="34" charset="0"/>
                      </a:endParaRPr>
                    </a:p>
                  </a:txBody>
                  <a:tcPr>
                    <a:solidFill>
                      <a:srgbClr val="FFFFFF"/>
                    </a:solidFill>
                  </a:tcPr>
                </a:tc>
                <a:tc vMerge="1">
                  <a:txBody>
                    <a:bodyPr/>
                    <a:lstStyle/>
                    <a:p>
                      <a:endParaRPr lang="en-US"/>
                    </a:p>
                  </a:txBody>
                  <a:tcPr/>
                </a:tc>
                <a:tc>
                  <a:txBody>
                    <a:bodyPr/>
                    <a:lstStyle/>
                    <a:p>
                      <a:pPr algn="ctr"/>
                      <a:r>
                        <a:rPr lang="en-US" sz="1600" dirty="0" smtClean="0">
                          <a:solidFill>
                            <a:srgbClr val="000000"/>
                          </a:solidFill>
                          <a:latin typeface="Arial" pitchFamily="34" charset="0"/>
                          <a:cs typeface="Arial" pitchFamily="34" charset="0"/>
                        </a:rPr>
                        <a:t>BG1</a:t>
                      </a:r>
                      <a:endParaRPr lang="en-US" sz="1600" dirty="0">
                        <a:solidFill>
                          <a:srgbClr val="000000"/>
                        </a:solidFill>
                        <a:latin typeface="Arial" pitchFamily="34" charset="0"/>
                        <a:cs typeface="Arial" pitchFamily="34" charset="0"/>
                      </a:endParaRPr>
                    </a:p>
                  </a:txBody>
                  <a:tcPr>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sz="1600" dirty="0" smtClean="0">
                          <a:solidFill>
                            <a:srgbClr val="000000"/>
                          </a:solidFill>
                          <a:latin typeface="Arial" pitchFamily="34" charset="0"/>
                          <a:cs typeface="Arial" pitchFamily="34" charset="0"/>
                        </a:rPr>
                        <a:t>Time-varying</a:t>
                      </a:r>
                      <a:endParaRPr lang="en-US" sz="1600" dirty="0">
                        <a:solidFill>
                          <a:srgbClr val="000000"/>
                        </a:solidFill>
                        <a:latin typeface="Arial" pitchFamily="34" charset="0"/>
                        <a:cs typeface="Arial" pitchFamily="34" charset="0"/>
                      </a:endParaRPr>
                    </a:p>
                  </a:txBody>
                  <a:tcPr anchor="ctr">
                    <a:solidFill>
                      <a:schemeClr val="tx1"/>
                    </a:solidFill>
                  </a:tcPr>
                </a:tc>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3342" y="2528608"/>
            <a:ext cx="1143000" cy="578735"/>
          </a:xfrm>
          <a:prstGeom prst="rect">
            <a:avLst/>
          </a:prstGeom>
        </p:spPr>
      </p:pic>
      <p:sp>
        <p:nvSpPr>
          <p:cNvPr id="14" name="Title 1"/>
          <p:cNvSpPr txBox="1">
            <a:spLocks/>
          </p:cNvSpPr>
          <p:nvPr/>
        </p:nvSpPr>
        <p:spPr>
          <a:xfrm>
            <a:off x="508000" y="1270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FAC090"/>
                </a:solidFill>
              </a:rPr>
              <a:t>MsTMIP Simulations: Global</a:t>
            </a:r>
            <a:endParaRPr lang="en-US" sz="3200" dirty="0">
              <a:solidFill>
                <a:srgbClr val="FAC090"/>
              </a:solidFill>
            </a:endParaRPr>
          </a:p>
        </p:txBody>
      </p:sp>
      <p:sp>
        <p:nvSpPr>
          <p:cNvPr id="2" name="Rectangle 1"/>
          <p:cNvSpPr/>
          <p:nvPr/>
        </p:nvSpPr>
        <p:spPr>
          <a:xfrm>
            <a:off x="2895600" y="2870200"/>
            <a:ext cx="635000" cy="643467"/>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770467" y="4106334"/>
            <a:ext cx="7669595" cy="1477328"/>
          </a:xfrm>
          <a:prstGeom prst="rect">
            <a:avLst/>
          </a:prstGeom>
          <a:solidFill>
            <a:srgbClr val="FFFFFF"/>
          </a:solidFill>
          <a:ln>
            <a:solidFill>
              <a:srgbClr val="FF0000"/>
            </a:solidFill>
          </a:ln>
        </p:spPr>
        <p:txBody>
          <a:bodyPr wrap="square" rtlCol="0">
            <a:spAutoFit/>
          </a:bodyPr>
          <a:lstStyle/>
          <a:p>
            <a:r>
              <a:rPr lang="en-US" dirty="0" err="1" smtClean="0">
                <a:solidFill>
                  <a:srgbClr val="000000"/>
                </a:solidFill>
              </a:rPr>
              <a:t>MsTMIP</a:t>
            </a:r>
            <a:r>
              <a:rPr lang="en-US" dirty="0" smtClean="0">
                <a:solidFill>
                  <a:srgbClr val="000000"/>
                </a:solidFill>
              </a:rPr>
              <a:t> model “best estimate” either SG3 or BG1 depending on whether model can handle time-varying nitrogen deposition.</a:t>
            </a:r>
          </a:p>
          <a:p>
            <a:endParaRPr lang="en-US" dirty="0">
              <a:solidFill>
                <a:srgbClr val="000000"/>
              </a:solidFill>
            </a:endParaRPr>
          </a:p>
          <a:p>
            <a:r>
              <a:rPr lang="en-US" dirty="0" err="1" smtClean="0">
                <a:solidFill>
                  <a:srgbClr val="000000"/>
                </a:solidFill>
              </a:rPr>
              <a:t>MsTMIP</a:t>
            </a:r>
            <a:r>
              <a:rPr lang="en-US" dirty="0" smtClean="0">
                <a:solidFill>
                  <a:srgbClr val="000000"/>
                </a:solidFill>
              </a:rPr>
              <a:t> “best estimate” used when comparing models against other independent estimates.</a:t>
            </a:r>
            <a:endParaRPr lang="en-US" dirty="0">
              <a:solidFill>
                <a:srgbClr val="000000"/>
              </a:solidFill>
            </a:endParaRPr>
          </a:p>
        </p:txBody>
      </p:sp>
      <p:cxnSp>
        <p:nvCxnSpPr>
          <p:cNvPr id="8" name="Straight Connector 7"/>
          <p:cNvCxnSpPr>
            <a:stCxn id="2" idx="2"/>
            <a:endCxn id="4" idx="0"/>
          </p:cNvCxnSpPr>
          <p:nvPr/>
        </p:nvCxnSpPr>
        <p:spPr>
          <a:xfrm>
            <a:off x="3213100" y="3513667"/>
            <a:ext cx="1392165" cy="592667"/>
          </a:xfrm>
          <a:prstGeom prst="line">
            <a:avLst/>
          </a:prstGeom>
          <a:ln w="28575" cmpd="sng">
            <a:solidFill>
              <a:srgbClr val="FF0000"/>
            </a:solidFill>
          </a:ln>
        </p:spPr>
        <p:style>
          <a:lnRef idx="2">
            <a:schemeClr val="accent1"/>
          </a:lnRef>
          <a:fillRef idx="0">
            <a:schemeClr val="accent1"/>
          </a:fillRef>
          <a:effectRef idx="1">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val="2191572579"/>
              </p:ext>
            </p:extLst>
          </p:nvPr>
        </p:nvGraphicFramePr>
        <p:xfrm>
          <a:off x="2438400" y="254000"/>
          <a:ext cx="5232399" cy="3566160"/>
        </p:xfrm>
        <a:graphic>
          <a:graphicData uri="http://schemas.openxmlformats.org/drawingml/2006/table">
            <a:tbl>
              <a:tblPr firstRow="1" bandRow="1">
                <a:tableStyleId>{5940675A-B579-460E-94D1-54222C63F5DA}</a:tableStyleId>
              </a:tblPr>
              <a:tblGrid>
                <a:gridCol w="1845733"/>
                <a:gridCol w="677333"/>
                <a:gridCol w="660400"/>
                <a:gridCol w="711200"/>
                <a:gridCol w="626533"/>
                <a:gridCol w="711200"/>
              </a:tblGrid>
              <a:tr h="245533">
                <a:tc>
                  <a:txBody>
                    <a:bodyPr/>
                    <a:lstStyle/>
                    <a:p>
                      <a:pPr algn="r"/>
                      <a:r>
                        <a:rPr lang="en-US" sz="1200" b="1" dirty="0" smtClean="0">
                          <a:solidFill>
                            <a:schemeClr val="bg1"/>
                          </a:solidFill>
                        </a:rPr>
                        <a:t>Model</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a:r>
                        <a:rPr lang="en-US" sz="1200" b="1" dirty="0" smtClean="0">
                          <a:solidFill>
                            <a:schemeClr val="bg1"/>
                          </a:solidFill>
                        </a:rPr>
                        <a:t>RG1</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a:r>
                        <a:rPr lang="en-US" sz="1200" b="1" dirty="0" smtClean="0">
                          <a:solidFill>
                            <a:schemeClr val="bg1"/>
                          </a:solidFill>
                        </a:rPr>
                        <a:t>SG1</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a:r>
                        <a:rPr lang="en-US" sz="1200" b="1" dirty="0" smtClean="0">
                          <a:solidFill>
                            <a:schemeClr val="bg1"/>
                          </a:solidFill>
                        </a:rPr>
                        <a:t>SG2</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a:r>
                        <a:rPr lang="en-US" sz="1200" b="1" dirty="0" smtClean="0">
                          <a:solidFill>
                            <a:schemeClr val="bg1"/>
                          </a:solidFill>
                        </a:rPr>
                        <a:t>SG3</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a:r>
                        <a:rPr lang="en-US" sz="1200" b="1" dirty="0" smtClean="0">
                          <a:solidFill>
                            <a:schemeClr val="bg1"/>
                          </a:solidFill>
                        </a:rPr>
                        <a:t>BG1</a:t>
                      </a:r>
                      <a:endParaRPr lang="en-US" sz="1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r>
              <a:tr h="245533">
                <a:tc>
                  <a:txBody>
                    <a:bodyPr/>
                    <a:lstStyle/>
                    <a:p>
                      <a:pPr algn="r"/>
                      <a:r>
                        <a:rPr lang="en-US" sz="1200" b="1" dirty="0" smtClean="0">
                          <a:solidFill>
                            <a:srgbClr val="000000"/>
                          </a:solidFill>
                        </a:rPr>
                        <a:t>Biome-BGC</a:t>
                      </a:r>
                      <a:endParaRPr lang="en-US" sz="1200"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a:r>
                        <a:rPr lang="en-US" sz="1200" dirty="0" smtClean="0">
                          <a:solidFill>
                            <a:srgbClr val="000000"/>
                          </a:solidFill>
                        </a:rPr>
                        <a:t>X</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dirty="0" smtClean="0">
                          <a:solidFill>
                            <a:srgbClr val="000000"/>
                          </a:solidFill>
                        </a:rPr>
                        <a:t>X</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dirty="0" smtClean="0">
                          <a:solidFill>
                            <a:srgbClr val="FF0000"/>
                          </a:solidFill>
                        </a:rPr>
                        <a:t>X</a:t>
                      </a:r>
                      <a:endParaRPr lang="en-US" sz="1200" b="1"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45533">
                <a:tc>
                  <a:txBody>
                    <a:bodyPr/>
                    <a:lstStyle/>
                    <a:p>
                      <a:pPr algn="r"/>
                      <a:r>
                        <a:rPr lang="en-US" sz="1200" b="1" dirty="0" smtClean="0">
                          <a:solidFill>
                            <a:srgbClr val="000000"/>
                          </a:solidFill>
                        </a:rPr>
                        <a:t>CLASS-CTEM-N+</a:t>
                      </a:r>
                      <a:endParaRPr lang="en-US" sz="1200"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a:r>
                        <a:rPr lang="en-US" sz="1200" dirty="0" smtClean="0">
                          <a:solidFill>
                            <a:srgbClr val="000000"/>
                          </a:solidFill>
                        </a:rPr>
                        <a:t>X</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US" sz="1200" b="1"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45533">
                <a:tc>
                  <a:txBody>
                    <a:bodyPr/>
                    <a:lstStyle/>
                    <a:p>
                      <a:pPr algn="r"/>
                      <a:r>
                        <a:rPr lang="en-US" sz="1200" b="1" dirty="0" smtClean="0">
                          <a:solidFill>
                            <a:srgbClr val="000000"/>
                          </a:solidFill>
                        </a:rPr>
                        <a:t>CLM</a:t>
                      </a:r>
                      <a:endParaRPr lang="en-US" sz="1200"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a:r>
                        <a:rPr lang="en-US" sz="1200" dirty="0" smtClean="0">
                          <a:solidFill>
                            <a:srgbClr val="000000"/>
                          </a:solidFill>
                        </a:rPr>
                        <a:t>X</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dirty="0" smtClean="0">
                          <a:solidFill>
                            <a:srgbClr val="000000"/>
                          </a:solidFill>
                        </a:rPr>
                        <a:t>X</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dirty="0" smtClean="0">
                          <a:solidFill>
                            <a:srgbClr val="000000"/>
                          </a:solidFill>
                        </a:rPr>
                        <a:t>X</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dirty="0" smtClean="0">
                          <a:solidFill>
                            <a:srgbClr val="000000"/>
                          </a:solidFill>
                        </a:rPr>
                        <a:t>X</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dirty="0" smtClean="0">
                          <a:solidFill>
                            <a:srgbClr val="FF0000"/>
                          </a:solidFill>
                        </a:rPr>
                        <a:t>X</a:t>
                      </a:r>
                      <a:endParaRPr lang="en-US" sz="1200" b="1"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45533">
                <a:tc>
                  <a:txBody>
                    <a:bodyPr/>
                    <a:lstStyle/>
                    <a:p>
                      <a:pPr algn="r"/>
                      <a:r>
                        <a:rPr lang="en-US" sz="1200" b="1" dirty="0" smtClean="0">
                          <a:solidFill>
                            <a:srgbClr val="000000"/>
                          </a:solidFill>
                        </a:rPr>
                        <a:t>CLM4-VIC</a:t>
                      </a:r>
                      <a:endParaRPr lang="en-US" sz="1200"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a:r>
                        <a:rPr lang="en-US" sz="1200" dirty="0" smtClean="0">
                          <a:solidFill>
                            <a:srgbClr val="000000"/>
                          </a:solidFill>
                        </a:rPr>
                        <a:t>X</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dirty="0" smtClean="0">
                          <a:solidFill>
                            <a:srgbClr val="000000"/>
                          </a:solidFill>
                        </a:rPr>
                        <a:t>X</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dirty="0" smtClean="0">
                          <a:solidFill>
                            <a:srgbClr val="000000"/>
                          </a:solidFill>
                        </a:rPr>
                        <a:t>X</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dirty="0" smtClean="0">
                          <a:solidFill>
                            <a:srgbClr val="000000"/>
                          </a:solidFill>
                        </a:rPr>
                        <a:t>X</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dirty="0" smtClean="0">
                          <a:solidFill>
                            <a:srgbClr val="FF0000"/>
                          </a:solidFill>
                        </a:rPr>
                        <a:t>X</a:t>
                      </a:r>
                      <a:endParaRPr lang="en-US" sz="1200" b="1"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45533">
                <a:tc>
                  <a:txBody>
                    <a:bodyPr/>
                    <a:lstStyle/>
                    <a:p>
                      <a:pPr algn="r"/>
                      <a:r>
                        <a:rPr lang="en-US" sz="1200" b="1" dirty="0" smtClean="0">
                          <a:solidFill>
                            <a:srgbClr val="000000"/>
                          </a:solidFill>
                        </a:rPr>
                        <a:t>DLEM</a:t>
                      </a:r>
                      <a:endParaRPr lang="en-US" sz="1200"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a:r>
                        <a:rPr lang="en-US" sz="1200" dirty="0" smtClean="0">
                          <a:solidFill>
                            <a:srgbClr val="000000"/>
                          </a:solidFill>
                        </a:rPr>
                        <a:t>X</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dirty="0" smtClean="0">
                          <a:solidFill>
                            <a:srgbClr val="000000"/>
                          </a:solidFill>
                        </a:rPr>
                        <a:t>X</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dirty="0" smtClean="0">
                          <a:solidFill>
                            <a:srgbClr val="000000"/>
                          </a:solidFill>
                        </a:rPr>
                        <a:t>X</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dirty="0" smtClean="0">
                          <a:solidFill>
                            <a:srgbClr val="000000"/>
                          </a:solidFill>
                        </a:rPr>
                        <a:t>X</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dirty="0" smtClean="0">
                          <a:solidFill>
                            <a:srgbClr val="FF0000"/>
                          </a:solidFill>
                        </a:rPr>
                        <a:t>X</a:t>
                      </a:r>
                      <a:endParaRPr lang="en-US" sz="1200" b="1"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45533">
                <a:tc>
                  <a:txBody>
                    <a:bodyPr/>
                    <a:lstStyle/>
                    <a:p>
                      <a:pPr algn="r"/>
                      <a:r>
                        <a:rPr lang="en-US" sz="1200" b="1" dirty="0" smtClean="0">
                          <a:solidFill>
                            <a:srgbClr val="000000"/>
                          </a:solidFill>
                        </a:rPr>
                        <a:t>GTEC</a:t>
                      </a:r>
                      <a:endParaRPr lang="en-US" sz="1200"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a:r>
                        <a:rPr lang="en-US" sz="1200" dirty="0" smtClean="0">
                          <a:solidFill>
                            <a:srgbClr val="000000"/>
                          </a:solidFill>
                        </a:rPr>
                        <a:t>X</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dirty="0" smtClean="0">
                          <a:solidFill>
                            <a:srgbClr val="000000"/>
                          </a:solidFill>
                        </a:rPr>
                        <a:t>X</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dirty="0" smtClean="0">
                          <a:solidFill>
                            <a:srgbClr val="000000"/>
                          </a:solidFill>
                        </a:rPr>
                        <a:t>X</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dirty="0" smtClean="0">
                          <a:solidFill>
                            <a:srgbClr val="FF0000"/>
                          </a:solidFill>
                        </a:rPr>
                        <a:t>X</a:t>
                      </a:r>
                      <a:endParaRPr lang="en-US" sz="1200" b="1"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45533">
                <a:tc>
                  <a:txBody>
                    <a:bodyPr/>
                    <a:lstStyle/>
                    <a:p>
                      <a:pPr algn="r"/>
                      <a:r>
                        <a:rPr lang="en-US" sz="1200" b="1" dirty="0" smtClean="0">
                          <a:solidFill>
                            <a:srgbClr val="000000"/>
                          </a:solidFill>
                        </a:rPr>
                        <a:t>LPJ-</a:t>
                      </a:r>
                      <a:r>
                        <a:rPr lang="en-US" sz="1200" b="1" dirty="0" err="1" smtClean="0">
                          <a:solidFill>
                            <a:srgbClr val="000000"/>
                          </a:solidFill>
                        </a:rPr>
                        <a:t>wsl</a:t>
                      </a:r>
                      <a:endParaRPr lang="en-US" sz="1200"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a:r>
                        <a:rPr lang="en-US" sz="1200" dirty="0" smtClean="0">
                          <a:solidFill>
                            <a:srgbClr val="000000"/>
                          </a:solidFill>
                        </a:rPr>
                        <a:t>X</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dirty="0" smtClean="0">
                          <a:solidFill>
                            <a:srgbClr val="000000"/>
                          </a:solidFill>
                        </a:rPr>
                        <a:t>X</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dirty="0" smtClean="0">
                          <a:solidFill>
                            <a:srgbClr val="000000"/>
                          </a:solidFill>
                        </a:rPr>
                        <a:t>X</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dirty="0" smtClean="0">
                          <a:solidFill>
                            <a:srgbClr val="FF0000"/>
                          </a:solidFill>
                        </a:rPr>
                        <a:t>X</a:t>
                      </a:r>
                      <a:endParaRPr lang="en-US" sz="1200" b="1"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US" sz="120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45533">
                <a:tc>
                  <a:txBody>
                    <a:bodyPr/>
                    <a:lstStyle/>
                    <a:p>
                      <a:pPr algn="r"/>
                      <a:r>
                        <a:rPr lang="en-US" sz="1200" b="1" dirty="0" smtClean="0">
                          <a:solidFill>
                            <a:srgbClr val="000000"/>
                          </a:solidFill>
                        </a:rPr>
                        <a:t>ORCHIDEE-LSCE</a:t>
                      </a:r>
                      <a:endParaRPr lang="en-US" sz="1200"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a:r>
                        <a:rPr lang="en-US" sz="1200" dirty="0" smtClean="0">
                          <a:solidFill>
                            <a:srgbClr val="000000"/>
                          </a:solidFill>
                        </a:rPr>
                        <a:t>X</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dirty="0" smtClean="0">
                          <a:solidFill>
                            <a:srgbClr val="000000"/>
                          </a:solidFill>
                        </a:rPr>
                        <a:t>X</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dirty="0" smtClean="0">
                          <a:solidFill>
                            <a:srgbClr val="000000"/>
                          </a:solidFill>
                        </a:rPr>
                        <a:t>X</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dirty="0" smtClean="0">
                          <a:solidFill>
                            <a:srgbClr val="FF0000"/>
                          </a:solidFill>
                        </a:rPr>
                        <a:t>X</a:t>
                      </a:r>
                      <a:endParaRPr lang="en-US" sz="1200" b="1"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45533">
                <a:tc>
                  <a:txBody>
                    <a:bodyPr/>
                    <a:lstStyle/>
                    <a:p>
                      <a:pPr algn="r"/>
                      <a:r>
                        <a:rPr lang="en-US" sz="1200" b="1" dirty="0" smtClean="0">
                          <a:solidFill>
                            <a:srgbClr val="000000"/>
                          </a:solidFill>
                        </a:rPr>
                        <a:t>SiB3-JPL</a:t>
                      </a:r>
                      <a:endParaRPr lang="en-US" sz="1200"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a:r>
                        <a:rPr lang="en-US" sz="1200" dirty="0" smtClean="0">
                          <a:solidFill>
                            <a:srgbClr val="000000"/>
                          </a:solidFill>
                        </a:rPr>
                        <a:t>X</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dirty="0" smtClean="0">
                          <a:solidFill>
                            <a:srgbClr val="000000"/>
                          </a:solidFill>
                        </a:rPr>
                        <a:t>X</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US" sz="1200" b="1"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45533">
                <a:tc>
                  <a:txBody>
                    <a:bodyPr/>
                    <a:lstStyle/>
                    <a:p>
                      <a:pPr algn="r"/>
                      <a:r>
                        <a:rPr lang="en-US" sz="1200" b="1" dirty="0" err="1" smtClean="0">
                          <a:solidFill>
                            <a:srgbClr val="000000"/>
                          </a:solidFill>
                        </a:rPr>
                        <a:t>SiB</a:t>
                      </a:r>
                      <a:r>
                        <a:rPr lang="en-US" sz="1200" b="1" dirty="0" smtClean="0">
                          <a:solidFill>
                            <a:srgbClr val="000000"/>
                          </a:solidFill>
                        </a:rPr>
                        <a:t>-CASA</a:t>
                      </a:r>
                      <a:endParaRPr lang="en-US" sz="1200"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a:r>
                        <a:rPr lang="en-US" sz="1200" dirty="0" smtClean="0">
                          <a:solidFill>
                            <a:srgbClr val="000000"/>
                          </a:solidFill>
                        </a:rPr>
                        <a:t>X</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US" sz="1200" b="1"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45533">
                <a:tc>
                  <a:txBody>
                    <a:bodyPr/>
                    <a:lstStyle/>
                    <a:p>
                      <a:pPr algn="r"/>
                      <a:r>
                        <a:rPr lang="en-US" sz="1200" b="1" dirty="0" smtClean="0">
                          <a:solidFill>
                            <a:srgbClr val="000000"/>
                          </a:solidFill>
                        </a:rPr>
                        <a:t>VEGAS</a:t>
                      </a:r>
                      <a:endParaRPr lang="en-US" sz="1200"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a:r>
                        <a:rPr lang="en-US" sz="1200" dirty="0" smtClean="0">
                          <a:solidFill>
                            <a:srgbClr val="000000"/>
                          </a:solidFill>
                        </a:rPr>
                        <a:t>X</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dirty="0" smtClean="0">
                          <a:solidFill>
                            <a:srgbClr val="000000"/>
                          </a:solidFill>
                        </a:rPr>
                        <a:t>X</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dirty="0" smtClean="0">
                          <a:solidFill>
                            <a:srgbClr val="000000"/>
                          </a:solidFill>
                        </a:rPr>
                        <a:t>X</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dirty="0" smtClean="0">
                          <a:solidFill>
                            <a:srgbClr val="FF0000"/>
                          </a:solidFill>
                        </a:rPr>
                        <a:t>X</a:t>
                      </a:r>
                      <a:endParaRPr lang="en-US" sz="1200" b="1"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45533">
                <a:tc>
                  <a:txBody>
                    <a:bodyPr/>
                    <a:lstStyle/>
                    <a:p>
                      <a:pPr algn="r"/>
                      <a:r>
                        <a:rPr lang="en-US" sz="1200" b="1" dirty="0" smtClean="0">
                          <a:solidFill>
                            <a:srgbClr val="000000"/>
                          </a:solidFill>
                        </a:rPr>
                        <a:t>VISIT</a:t>
                      </a:r>
                      <a:endParaRPr lang="en-US" sz="1200"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a:r>
                        <a:rPr lang="en-US" sz="1200" dirty="0" smtClean="0">
                          <a:solidFill>
                            <a:srgbClr val="000000"/>
                          </a:solidFill>
                        </a:rPr>
                        <a:t>X</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dirty="0" smtClean="0">
                          <a:solidFill>
                            <a:srgbClr val="000000"/>
                          </a:solidFill>
                        </a:rPr>
                        <a:t>X</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dirty="0" smtClean="0">
                          <a:solidFill>
                            <a:srgbClr val="000000"/>
                          </a:solidFill>
                        </a:rPr>
                        <a:t>X</a:t>
                      </a: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dirty="0" smtClean="0">
                          <a:solidFill>
                            <a:srgbClr val="FF0000"/>
                          </a:solidFill>
                        </a:rPr>
                        <a:t>X</a:t>
                      </a:r>
                      <a:endParaRPr lang="en-US" sz="1200" b="1"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US" sz="1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2342176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01600"/>
            <a:ext cx="8229600" cy="1143000"/>
          </a:xfrm>
        </p:spPr>
        <p:txBody>
          <a:bodyPr>
            <a:normAutofit/>
          </a:bodyPr>
          <a:lstStyle/>
          <a:p>
            <a:r>
              <a:rPr lang="en-US" sz="3200" dirty="0" err="1" smtClean="0">
                <a:solidFill>
                  <a:schemeClr val="accent6">
                    <a:lumMod val="60000"/>
                    <a:lumOff val="40000"/>
                  </a:schemeClr>
                </a:solidFill>
              </a:rPr>
              <a:t>MsTMIP</a:t>
            </a:r>
            <a:r>
              <a:rPr lang="en-US" sz="3200" dirty="0" smtClean="0">
                <a:solidFill>
                  <a:schemeClr val="accent6">
                    <a:lumMod val="60000"/>
                    <a:lumOff val="40000"/>
                  </a:schemeClr>
                </a:solidFill>
              </a:rPr>
              <a:t> Net Land Sink</a:t>
            </a:r>
            <a:endParaRPr lang="en-US" sz="3200" dirty="0">
              <a:solidFill>
                <a:schemeClr val="accent6">
                  <a:lumMod val="60000"/>
                  <a:lumOff val="40000"/>
                </a:schemeClr>
              </a:solidFill>
            </a:endParaRPr>
          </a:p>
        </p:txBody>
      </p:sp>
      <p:sp>
        <p:nvSpPr>
          <p:cNvPr id="4" name="Content Placeholder 3"/>
          <p:cNvSpPr>
            <a:spLocks noGrp="1"/>
          </p:cNvSpPr>
          <p:nvPr>
            <p:ph sz="half" idx="2"/>
          </p:nvPr>
        </p:nvSpPr>
        <p:spPr>
          <a:xfrm>
            <a:off x="723900" y="1552575"/>
            <a:ext cx="7848600" cy="3951288"/>
          </a:xfrm>
        </p:spPr>
        <p:txBody>
          <a:bodyPr>
            <a:normAutofit lnSpcReduction="10000"/>
          </a:bodyPr>
          <a:lstStyle/>
          <a:p>
            <a:pPr>
              <a:buNone/>
            </a:pPr>
            <a:r>
              <a:rPr lang="en-US" dirty="0" smtClean="0"/>
              <a:t>GPP</a:t>
            </a:r>
          </a:p>
          <a:p>
            <a:pPr>
              <a:buNone/>
            </a:pPr>
            <a:r>
              <a:rPr lang="en-US" dirty="0" err="1" smtClean="0"/>
              <a:t>AutoResp</a:t>
            </a:r>
            <a:endParaRPr lang="en-US" dirty="0" smtClean="0"/>
          </a:p>
          <a:p>
            <a:pPr>
              <a:buNone/>
            </a:pPr>
            <a:r>
              <a:rPr lang="en-US" dirty="0" err="1" smtClean="0"/>
              <a:t>HeteroResp</a:t>
            </a:r>
            <a:endParaRPr lang="en-US" dirty="0" smtClean="0"/>
          </a:p>
          <a:p>
            <a:pPr>
              <a:buNone/>
            </a:pPr>
            <a:r>
              <a:rPr lang="en-US" dirty="0" smtClean="0"/>
              <a:t>Biogenic CH</a:t>
            </a:r>
            <a:r>
              <a:rPr lang="en-US" baseline="-25000" dirty="0" smtClean="0"/>
              <a:t>4</a:t>
            </a:r>
            <a:r>
              <a:rPr lang="en-US" dirty="0" smtClean="0"/>
              <a:t> flux</a:t>
            </a:r>
          </a:p>
          <a:p>
            <a:pPr>
              <a:buNone/>
            </a:pPr>
            <a:r>
              <a:rPr lang="en-US" dirty="0" smtClean="0"/>
              <a:t>Pyrogenic Flux = CO</a:t>
            </a:r>
            <a:r>
              <a:rPr lang="en-US" baseline="-25000" dirty="0" smtClean="0"/>
              <a:t>2</a:t>
            </a:r>
            <a:r>
              <a:rPr lang="en-US" dirty="0" smtClean="0"/>
              <a:t> emissions, CH</a:t>
            </a:r>
            <a:r>
              <a:rPr lang="en-US" baseline="-25000" dirty="0" smtClean="0"/>
              <a:t>4</a:t>
            </a:r>
            <a:r>
              <a:rPr lang="en-US" dirty="0" smtClean="0"/>
              <a:t> emissions, CO emissions</a:t>
            </a:r>
          </a:p>
          <a:p>
            <a:pPr>
              <a:buNone/>
            </a:pPr>
            <a:r>
              <a:rPr lang="en-US" dirty="0" smtClean="0"/>
              <a:t>Product Flux = Harvest removals (Crop, Wood), CO</a:t>
            </a:r>
            <a:r>
              <a:rPr lang="en-US" baseline="-25000" dirty="0" smtClean="0"/>
              <a:t>2</a:t>
            </a:r>
            <a:r>
              <a:rPr lang="en-US" dirty="0" smtClean="0"/>
              <a:t> emissions, CH</a:t>
            </a:r>
            <a:r>
              <a:rPr lang="en-US" baseline="-25000" dirty="0" smtClean="0"/>
              <a:t>4</a:t>
            </a:r>
            <a:r>
              <a:rPr lang="en-US" dirty="0" smtClean="0"/>
              <a:t> emissions</a:t>
            </a:r>
            <a:endParaRPr lang="en-US" baseline="-25000" dirty="0" smtClean="0"/>
          </a:p>
          <a:p>
            <a:pPr>
              <a:buNone/>
            </a:pPr>
            <a:r>
              <a:rPr lang="en-US" dirty="0" smtClean="0"/>
              <a:t>Aquatic Flux = Lateral transfer, CO</a:t>
            </a:r>
            <a:r>
              <a:rPr lang="en-US" baseline="-25000" dirty="0" smtClean="0"/>
              <a:t>2</a:t>
            </a:r>
            <a:r>
              <a:rPr lang="en-US" dirty="0" smtClean="0"/>
              <a:t> evasion, CH</a:t>
            </a:r>
            <a:r>
              <a:rPr lang="en-US" baseline="-25000" dirty="0" smtClean="0"/>
              <a:t>4</a:t>
            </a:r>
            <a:r>
              <a:rPr lang="en-US" dirty="0" smtClean="0"/>
              <a:t> evasion</a:t>
            </a:r>
          </a:p>
          <a:p>
            <a:endParaRPr lang="en-US" dirty="0"/>
          </a:p>
        </p:txBody>
      </p:sp>
      <p:sp>
        <p:nvSpPr>
          <p:cNvPr id="7" name="Rectangle 6"/>
          <p:cNvSpPr/>
          <p:nvPr/>
        </p:nvSpPr>
        <p:spPr>
          <a:xfrm>
            <a:off x="495300" y="1511300"/>
            <a:ext cx="2273300" cy="1257300"/>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686300" y="1587500"/>
            <a:ext cx="2590800" cy="381000"/>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1"/>
            <a:endCxn id="7" idx="3"/>
          </p:cNvCxnSpPr>
          <p:nvPr/>
        </p:nvCxnSpPr>
        <p:spPr>
          <a:xfrm flipH="1">
            <a:off x="2768600" y="1778000"/>
            <a:ext cx="1917700" cy="36195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572949" y="1552575"/>
            <a:ext cx="817501" cy="461665"/>
          </a:xfrm>
          <a:prstGeom prst="rect">
            <a:avLst/>
          </a:prstGeom>
          <a:noFill/>
        </p:spPr>
        <p:txBody>
          <a:bodyPr wrap="none" rtlCol="0">
            <a:spAutoFit/>
          </a:bodyPr>
          <a:lstStyle/>
          <a:p>
            <a:r>
              <a:rPr lang="en-US" sz="2400" b="1" dirty="0" smtClean="0"/>
              <a:t>NEE</a:t>
            </a:r>
            <a:endParaRPr lang="en-US" sz="2400" b="1" dirty="0"/>
          </a:p>
        </p:txBody>
      </p:sp>
      <p:sp>
        <p:nvSpPr>
          <p:cNvPr id="25" name="Rectangle 24"/>
          <p:cNvSpPr/>
          <p:nvPr/>
        </p:nvSpPr>
        <p:spPr>
          <a:xfrm>
            <a:off x="3136900" y="3187700"/>
            <a:ext cx="698500" cy="457200"/>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226300" y="3911600"/>
            <a:ext cx="800100" cy="457200"/>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975225" y="4572000"/>
            <a:ext cx="688975" cy="546100"/>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13" idx="2"/>
            <a:endCxn id="27" idx="0"/>
          </p:cNvCxnSpPr>
          <p:nvPr/>
        </p:nvCxnSpPr>
        <p:spPr>
          <a:xfrm flipH="1">
            <a:off x="5319713" y="1968500"/>
            <a:ext cx="661987" cy="260350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3" idx="2"/>
            <a:endCxn id="26" idx="0"/>
          </p:cNvCxnSpPr>
          <p:nvPr/>
        </p:nvCxnSpPr>
        <p:spPr>
          <a:xfrm>
            <a:off x="5981700" y="1968500"/>
            <a:ext cx="1644650" cy="194310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3" idx="2"/>
            <a:endCxn id="25" idx="0"/>
          </p:cNvCxnSpPr>
          <p:nvPr/>
        </p:nvCxnSpPr>
        <p:spPr>
          <a:xfrm flipH="1">
            <a:off x="3486150" y="1968500"/>
            <a:ext cx="2495550" cy="121920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039283" y="5457405"/>
            <a:ext cx="7010400" cy="553998"/>
          </a:xfrm>
          <a:prstGeom prst="rect">
            <a:avLst/>
          </a:prstGeom>
          <a:solidFill>
            <a:schemeClr val="tx1"/>
          </a:solidFill>
          <a:ln>
            <a:solidFill>
              <a:srgbClr val="FF6600"/>
            </a:solidFill>
          </a:ln>
        </p:spPr>
        <p:txBody>
          <a:bodyPr wrap="square" tIns="137160" bIns="137160" anchor="ctr">
            <a:spAutoFit/>
          </a:bodyPr>
          <a:lstStyle/>
          <a:p>
            <a:pPr lvl="1">
              <a:spcAft>
                <a:spcPts val="1200"/>
              </a:spcAft>
            </a:pPr>
            <a:r>
              <a:rPr lang="en-US" dirty="0">
                <a:solidFill>
                  <a:schemeClr val="bg1"/>
                </a:solidFill>
              </a:rPr>
              <a:t>NEE = -NEP + Fire_CO</a:t>
            </a:r>
            <a:r>
              <a:rPr lang="en-US" baseline="-25000" dirty="0">
                <a:solidFill>
                  <a:schemeClr val="bg1"/>
                </a:solidFill>
              </a:rPr>
              <a:t>2</a:t>
            </a:r>
            <a:r>
              <a:rPr lang="en-US" dirty="0">
                <a:solidFill>
                  <a:schemeClr val="bg1"/>
                </a:solidFill>
              </a:rPr>
              <a:t> + Product_CO</a:t>
            </a:r>
            <a:r>
              <a:rPr lang="en-US" baseline="-25000" dirty="0">
                <a:solidFill>
                  <a:schemeClr val="bg1"/>
                </a:solidFill>
              </a:rPr>
              <a:t>2</a:t>
            </a:r>
            <a:r>
              <a:rPr lang="en-US" dirty="0">
                <a:solidFill>
                  <a:schemeClr val="bg1"/>
                </a:solidFill>
              </a:rPr>
              <a:t> + </a:t>
            </a:r>
            <a:r>
              <a:rPr lang="en-US" dirty="0" smtClean="0">
                <a:solidFill>
                  <a:schemeClr val="bg1"/>
                </a:solidFill>
              </a:rPr>
              <a:t>Aquatic_CO</a:t>
            </a:r>
            <a:r>
              <a:rPr lang="en-US" baseline="-25000" dirty="0" smtClean="0">
                <a:solidFill>
                  <a:schemeClr val="bg1"/>
                </a:solidFill>
              </a:rPr>
              <a:t>2</a:t>
            </a:r>
          </a:p>
        </p:txBody>
      </p:sp>
      <p:sp>
        <p:nvSpPr>
          <p:cNvPr id="3" name="TextBox 2"/>
          <p:cNvSpPr txBox="1"/>
          <p:nvPr/>
        </p:nvSpPr>
        <p:spPr>
          <a:xfrm>
            <a:off x="3026833" y="6087533"/>
            <a:ext cx="5909733" cy="830997"/>
          </a:xfrm>
          <a:prstGeom prst="rect">
            <a:avLst/>
          </a:prstGeom>
          <a:noFill/>
        </p:spPr>
        <p:txBody>
          <a:bodyPr wrap="square" rtlCol="0">
            <a:spAutoFit/>
          </a:bodyPr>
          <a:lstStyle/>
          <a:p>
            <a:pPr algn="r"/>
            <a:r>
              <a:rPr lang="en-US" sz="1600" i="1" dirty="0" smtClean="0">
                <a:solidFill>
                  <a:schemeClr val="accent6">
                    <a:lumMod val="60000"/>
                    <a:lumOff val="40000"/>
                  </a:schemeClr>
                </a:solidFill>
              </a:rPr>
              <a:t>From Dan Hayes (ORNL)</a:t>
            </a:r>
          </a:p>
          <a:p>
            <a:pPr algn="r"/>
            <a:r>
              <a:rPr lang="en-US" sz="1600" i="1" dirty="0" smtClean="0">
                <a:solidFill>
                  <a:schemeClr val="accent6">
                    <a:lumMod val="60000"/>
                    <a:lumOff val="40000"/>
                  </a:schemeClr>
                </a:solidFill>
              </a:rPr>
              <a:t>Also see: Hayes</a:t>
            </a:r>
            <a:r>
              <a:rPr lang="en-US" sz="1600" i="1" dirty="0">
                <a:solidFill>
                  <a:schemeClr val="accent6">
                    <a:lumMod val="60000"/>
                    <a:lumOff val="40000"/>
                  </a:schemeClr>
                </a:solidFill>
              </a:rPr>
              <a:t>, D. J., and D. P. </a:t>
            </a:r>
            <a:r>
              <a:rPr lang="en-US" sz="1600" i="1" dirty="0" smtClean="0">
                <a:solidFill>
                  <a:schemeClr val="accent6">
                    <a:lumMod val="60000"/>
                    <a:lumOff val="40000"/>
                  </a:schemeClr>
                </a:solidFill>
              </a:rPr>
              <a:t>Turner, </a:t>
            </a:r>
            <a:r>
              <a:rPr lang="en-US" sz="1600" i="1" dirty="0">
                <a:solidFill>
                  <a:schemeClr val="accent6">
                    <a:lumMod val="60000"/>
                    <a:lumOff val="40000"/>
                  </a:schemeClr>
                </a:solidFill>
              </a:rPr>
              <a:t>EOS, 93(41), 2012.</a:t>
            </a:r>
          </a:p>
          <a:p>
            <a:pPr algn="r"/>
            <a:endParaRPr lang="en-US" sz="1600" i="1" dirty="0">
              <a:solidFill>
                <a:schemeClr val="accent6">
                  <a:lumMod val="60000"/>
                  <a:lumOff val="40000"/>
                </a:schemeClr>
              </a:solidFill>
            </a:endParaRPr>
          </a:p>
        </p:txBody>
      </p:sp>
    </p:spTree>
    <p:extLst>
      <p:ext uri="{BB962C8B-B14F-4D97-AF65-F5344CB8AC3E}">
        <p14:creationId xmlns:p14="http://schemas.microsoft.com/office/powerpoint/2010/main" val="177780916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bwMode="auto">
          <a:xfrm>
            <a:off x="520700" y="160867"/>
            <a:ext cx="8067675" cy="13496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noAutofit/>
          </a:bodyPr>
          <a:lstStyle/>
          <a:p>
            <a:pPr algn="ctr"/>
            <a:r>
              <a:rPr lang="en-GB" sz="2800" b="0" dirty="0">
                <a:solidFill>
                  <a:srgbClr val="FAC090"/>
                </a:solidFill>
                <a:latin typeface="Arial"/>
                <a:ea typeface="ＭＳ Ｐゴシック" charset="0"/>
                <a:cs typeface="Arial"/>
              </a:rPr>
              <a:t>Changes in the </a:t>
            </a:r>
            <a:r>
              <a:rPr lang="en-GB" sz="2800" b="0" dirty="0" smtClean="0">
                <a:solidFill>
                  <a:srgbClr val="FAC090"/>
                </a:solidFill>
                <a:latin typeface="Arial"/>
                <a:ea typeface="ＭＳ Ｐゴシック" charset="0"/>
                <a:cs typeface="Arial"/>
              </a:rPr>
              <a:t>global </a:t>
            </a:r>
            <a:r>
              <a:rPr lang="en-GB" sz="2800" b="0" dirty="0">
                <a:solidFill>
                  <a:srgbClr val="FAC090"/>
                </a:solidFill>
                <a:latin typeface="Arial"/>
                <a:ea typeface="ＭＳ Ｐゴシック" charset="0"/>
                <a:cs typeface="Arial"/>
              </a:rPr>
              <a:t>c</a:t>
            </a:r>
            <a:r>
              <a:rPr lang="en-GB" sz="2800" b="0" dirty="0" smtClean="0">
                <a:solidFill>
                  <a:srgbClr val="FAC090"/>
                </a:solidFill>
                <a:latin typeface="Arial"/>
                <a:ea typeface="ＭＳ Ｐゴシック" charset="0"/>
                <a:cs typeface="Arial"/>
              </a:rPr>
              <a:t>arbon </a:t>
            </a:r>
            <a:r>
              <a:rPr lang="en-GB" sz="2800" b="0" dirty="0">
                <a:solidFill>
                  <a:srgbClr val="FAC090"/>
                </a:solidFill>
                <a:latin typeface="Arial"/>
                <a:ea typeface="ＭＳ Ｐゴシック" charset="0"/>
                <a:cs typeface="Arial"/>
              </a:rPr>
              <a:t>b</a:t>
            </a:r>
            <a:r>
              <a:rPr lang="en-GB" sz="2800" b="0" dirty="0" smtClean="0">
                <a:solidFill>
                  <a:srgbClr val="FAC090"/>
                </a:solidFill>
                <a:latin typeface="Arial"/>
                <a:ea typeface="ＭＳ Ｐゴシック" charset="0"/>
                <a:cs typeface="Arial"/>
              </a:rPr>
              <a:t>udget </a:t>
            </a:r>
            <a:r>
              <a:rPr lang="en-GB" sz="2800" b="0" dirty="0">
                <a:solidFill>
                  <a:srgbClr val="FAC090"/>
                </a:solidFill>
                <a:latin typeface="Arial"/>
                <a:ea typeface="ＭＳ Ｐゴシック" charset="0"/>
                <a:cs typeface="Arial"/>
              </a:rPr>
              <a:t>over </a:t>
            </a:r>
            <a:r>
              <a:rPr lang="en-GB" sz="2800" b="0" dirty="0" smtClean="0">
                <a:solidFill>
                  <a:srgbClr val="FAC090"/>
                </a:solidFill>
                <a:latin typeface="Arial"/>
                <a:ea typeface="ＭＳ Ｐゴシック" charset="0"/>
                <a:cs typeface="Arial"/>
              </a:rPr>
              <a:t>time from</a:t>
            </a:r>
            <a:r>
              <a:rPr lang="en-GB" sz="2800" b="0" dirty="0">
                <a:solidFill>
                  <a:srgbClr val="FAC090"/>
                </a:solidFill>
                <a:latin typeface="Arial"/>
                <a:ea typeface="ＭＳ Ｐゴシック" charset="0"/>
                <a:cs typeface="Arial"/>
              </a:rPr>
              <a:t> </a:t>
            </a:r>
            <a:r>
              <a:rPr lang="en-GB" sz="2800" b="0" dirty="0" smtClean="0">
                <a:solidFill>
                  <a:srgbClr val="FAC090"/>
                </a:solidFill>
                <a:latin typeface="Arial"/>
                <a:ea typeface="ＭＳ Ｐゴシック" charset="0"/>
                <a:cs typeface="Arial"/>
              </a:rPr>
              <a:t>Global Carbon Project (GCP)</a:t>
            </a:r>
            <a:r>
              <a:rPr lang="en-GB" sz="2800" b="0" dirty="0">
                <a:solidFill>
                  <a:srgbClr val="FAC090"/>
                </a:solidFill>
                <a:latin typeface="Arial" charset="0"/>
                <a:ea typeface="ＭＳ Ｐゴシック" charset="0"/>
                <a:cs typeface="Arial" charset="0"/>
              </a:rPr>
              <a:t/>
            </a:r>
            <a:br>
              <a:rPr lang="en-GB" sz="2800" b="0" dirty="0">
                <a:solidFill>
                  <a:srgbClr val="FAC090"/>
                </a:solidFill>
                <a:latin typeface="Arial" charset="0"/>
                <a:ea typeface="ＭＳ Ｐゴシック" charset="0"/>
                <a:cs typeface="Arial" charset="0"/>
              </a:rPr>
            </a:br>
            <a:endParaRPr lang="en-GB" sz="2800" b="0" dirty="0">
              <a:solidFill>
                <a:srgbClr val="FAC090"/>
              </a:solidFill>
              <a:latin typeface="Arial"/>
              <a:ea typeface="ＭＳ Ｐゴシック" charset="0"/>
              <a:cs typeface="Arial"/>
            </a:endParaRPr>
          </a:p>
        </p:txBody>
      </p:sp>
      <p:pic>
        <p:nvPicPr>
          <p:cNvPr id="45060" name="Picture 2" descr="U:\GCP\Slides\fig1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5075" y="1383507"/>
            <a:ext cx="6673850" cy="4767262"/>
          </a:xfrm>
          <a:prstGeom prst="rect">
            <a:avLst/>
          </a:prstGeom>
          <a:solidFill>
            <a:srgbClr val="FFFFFF"/>
          </a:solidFill>
          <a:ln>
            <a:noFill/>
          </a:ln>
          <a:extLst/>
        </p:spPr>
      </p:pic>
      <p:pic>
        <p:nvPicPr>
          <p:cNvPr id="45061"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175" y="3767138"/>
            <a:ext cx="1079500" cy="701675"/>
          </a:xfrm>
          <a:prstGeom prst="rect">
            <a:avLst/>
          </a:prstGeom>
          <a:noFill/>
          <a:ln w="19050">
            <a:solidFill>
              <a:schemeClr val="tx1"/>
            </a:solidFill>
            <a:miter lim="800000"/>
            <a:headEnd/>
            <a:tailEnd/>
          </a:ln>
          <a:effectLst>
            <a:outerShdw dist="103779" dir="2700000" algn="tl" rotWithShape="0">
              <a:schemeClr val="bg2">
                <a:alpha val="64998"/>
              </a:schemeClr>
            </a:outerShdw>
          </a:effectLst>
          <a:extLst>
            <a:ext uri="{909E8E84-426E-40dd-AFC4-6F175D3DCCD1}">
              <a14:hiddenFill xmlns:a14="http://schemas.microsoft.com/office/drawing/2010/main">
                <a:solidFill>
                  <a:srgbClr val="FFFFFF"/>
                </a:solidFill>
              </a14:hiddenFill>
            </a:ext>
          </a:extLst>
        </p:spPr>
      </p:pic>
      <p:pic>
        <p:nvPicPr>
          <p:cNvPr id="45062"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650" y="2397125"/>
            <a:ext cx="1079500" cy="701675"/>
          </a:xfrm>
          <a:prstGeom prst="rect">
            <a:avLst/>
          </a:prstGeom>
          <a:noFill/>
          <a:ln w="19050">
            <a:solidFill>
              <a:schemeClr val="tx1"/>
            </a:solidFill>
            <a:miter lim="800000"/>
            <a:headEnd/>
            <a:tailEnd/>
          </a:ln>
          <a:effectLst>
            <a:outerShdw dist="103779" dir="2700000" algn="tl" rotWithShape="0">
              <a:schemeClr val="bg2">
                <a:alpha val="64998"/>
              </a:schemeClr>
            </a:outerShdw>
          </a:effectLst>
          <a:extLst>
            <a:ext uri="{909E8E84-426E-40dd-AFC4-6F175D3DCCD1}">
              <a14:hiddenFill xmlns:a14="http://schemas.microsoft.com/office/drawing/2010/main">
                <a:solidFill>
                  <a:srgbClr val="FFFFFF"/>
                </a:solidFill>
              </a14:hiddenFill>
            </a:ext>
          </a:extLst>
        </p:spPr>
      </p:pic>
      <p:pic>
        <p:nvPicPr>
          <p:cNvPr id="45063"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7163" y="4681538"/>
            <a:ext cx="1081087" cy="741362"/>
          </a:xfrm>
          <a:prstGeom prst="rect">
            <a:avLst/>
          </a:prstGeom>
          <a:noFill/>
          <a:ln w="19050">
            <a:solidFill>
              <a:schemeClr val="tx1"/>
            </a:solidFill>
            <a:miter lim="800000"/>
            <a:headEnd/>
            <a:tailEnd/>
          </a:ln>
          <a:effectLst>
            <a:outerShdw dist="103779" dir="2700000" algn="tl" rotWithShape="0">
              <a:schemeClr val="bg2">
                <a:alpha val="64998"/>
              </a:schemeClr>
            </a:outerShdw>
          </a:effectLst>
          <a:extLst>
            <a:ext uri="{909E8E84-426E-40dd-AFC4-6F175D3DCCD1}">
              <a14:hiddenFill xmlns:a14="http://schemas.microsoft.com/office/drawing/2010/main">
                <a:solidFill>
                  <a:srgbClr val="FFFFFF"/>
                </a:solidFill>
              </a14:hiddenFill>
            </a:ext>
          </a:extLst>
        </p:spPr>
      </p:pic>
      <p:pic>
        <p:nvPicPr>
          <p:cNvPr id="45064"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7163" y="1863725"/>
            <a:ext cx="1081087" cy="701675"/>
          </a:xfrm>
          <a:prstGeom prst="rect">
            <a:avLst/>
          </a:prstGeom>
          <a:noFill/>
          <a:ln w="19050">
            <a:solidFill>
              <a:schemeClr val="tx1"/>
            </a:solidFill>
            <a:miter lim="800000"/>
            <a:headEnd/>
            <a:tailEnd/>
          </a:ln>
          <a:effectLst>
            <a:outerShdw dist="103779" dir="2700000" algn="tl" rotWithShape="0">
              <a:schemeClr val="bg2">
                <a:alpha val="64998"/>
              </a:schemeClr>
            </a:outerShdw>
          </a:effectLst>
          <a:extLst>
            <a:ext uri="{909E8E84-426E-40dd-AFC4-6F175D3DCCD1}">
              <a14:hiddenFill xmlns:a14="http://schemas.microsoft.com/office/drawing/2010/main">
                <a:solidFill>
                  <a:srgbClr val="FFFFFF"/>
                </a:solidFill>
              </a14:hiddenFill>
            </a:ext>
          </a:extLst>
        </p:spPr>
      </p:pic>
      <p:pic>
        <p:nvPicPr>
          <p:cNvPr id="45065" name="Picture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77163" y="3255963"/>
            <a:ext cx="1081087" cy="703262"/>
          </a:xfrm>
          <a:prstGeom prst="rect">
            <a:avLst/>
          </a:prstGeom>
          <a:noFill/>
          <a:ln w="19050">
            <a:solidFill>
              <a:schemeClr val="tx1"/>
            </a:solidFill>
            <a:miter lim="800000"/>
            <a:headEnd/>
            <a:tailEnd/>
          </a:ln>
          <a:effectLst>
            <a:outerShdw dist="103779" dir="2700000" algn="tl" rotWithShape="0">
              <a:schemeClr val="bg2">
                <a:alpha val="64998"/>
              </a:schemeClr>
            </a:outerShdw>
          </a:effectLst>
          <a:extLst>
            <a:ext uri="{909E8E84-426E-40dd-AFC4-6F175D3DCCD1}">
              <a14:hiddenFill xmlns:a14="http://schemas.microsoft.com/office/drawing/2010/main">
                <a:solidFill>
                  <a:srgbClr val="FFFFFF"/>
                </a:solidFill>
              </a14:hiddenFill>
            </a:ext>
          </a:extLst>
        </p:spPr>
      </p:pic>
      <p:sp>
        <p:nvSpPr>
          <p:cNvPr id="45059" name="Text Placeholder 3"/>
          <p:cNvSpPr>
            <a:spLocks noGrp="1"/>
          </p:cNvSpPr>
          <p:nvPr>
            <p:ph type="body" sz="quarter" idx="11"/>
          </p:nvPr>
        </p:nvSpPr>
        <p:spPr bwMode="auto">
          <a:xfrm>
            <a:off x="1139825" y="5308600"/>
            <a:ext cx="3660775" cy="78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aseline="30000" dirty="0">
              <a:solidFill>
                <a:srgbClr val="000000"/>
              </a:solidFill>
              <a:latin typeface="Arial" charset="0"/>
              <a:ea typeface="ＭＳ Ｐゴシック" charset="0"/>
              <a:cs typeface="Arial" charset="0"/>
            </a:endParaRPr>
          </a:p>
          <a:p>
            <a:pPr>
              <a:spcBef>
                <a:spcPts val="1200"/>
              </a:spcBef>
            </a:pPr>
            <a:r>
              <a:rPr lang="en-GB" sz="1200" dirty="0">
                <a:solidFill>
                  <a:srgbClr val="000000"/>
                </a:solidFill>
                <a:latin typeface="Arial" charset="0"/>
                <a:ea typeface="ＭＳ Ｐゴシック" charset="0"/>
                <a:cs typeface="Arial" charset="0"/>
              </a:rPr>
              <a:t>Source: </a:t>
            </a:r>
            <a:r>
              <a:rPr lang="en-US" sz="1200" dirty="0">
                <a:solidFill>
                  <a:srgbClr val="000000"/>
                </a:solidFill>
                <a:latin typeface="Arial" charset="0"/>
                <a:ea typeface="ＭＳ Ｐゴシック" charset="0"/>
                <a:cs typeface="Arial" charset="0"/>
                <a:hlinkClick r:id="rId9"/>
              </a:rPr>
              <a:t>Le Quéré et al. 2012</a:t>
            </a:r>
            <a:r>
              <a:rPr lang="en-US" sz="1200" dirty="0">
                <a:solidFill>
                  <a:srgbClr val="000000"/>
                </a:solidFill>
                <a:latin typeface="Arial" charset="0"/>
                <a:ea typeface="ＭＳ Ｐゴシック" charset="0"/>
                <a:cs typeface="Arial" charset="0"/>
              </a:rPr>
              <a:t>; </a:t>
            </a:r>
            <a:r>
              <a:rPr lang="en-US" sz="1200" dirty="0">
                <a:solidFill>
                  <a:srgbClr val="000000"/>
                </a:solidFill>
                <a:latin typeface="Arial" charset="0"/>
                <a:ea typeface="ＭＳ Ｐゴシック" charset="0"/>
                <a:cs typeface="Arial" charset="0"/>
                <a:hlinkClick r:id="rId10"/>
              </a:rPr>
              <a:t>Global Carbon Project 2012</a:t>
            </a:r>
            <a:endParaRPr lang="en-GB" sz="1200" dirty="0">
              <a:solidFill>
                <a:srgbClr val="000000"/>
              </a:solidFill>
              <a:latin typeface="Arial" charset="0"/>
              <a:ea typeface="ＭＳ Ｐゴシック" charset="0"/>
              <a:cs typeface="Arial" charset="0"/>
            </a:endParaRPr>
          </a:p>
          <a:p>
            <a:endParaRPr lang="en-GB" dirty="0">
              <a:solidFill>
                <a:srgbClr val="000000"/>
              </a:solidFill>
              <a:latin typeface="Arial" charset="0"/>
              <a:ea typeface="ＭＳ Ｐゴシック" charset="0"/>
              <a:cs typeface="Arial" charset="0"/>
            </a:endParaRPr>
          </a:p>
        </p:txBody>
      </p:sp>
      <p:sp>
        <p:nvSpPr>
          <p:cNvPr id="10" name="TextBox 9"/>
          <p:cNvSpPr txBox="1"/>
          <p:nvPr/>
        </p:nvSpPr>
        <p:spPr>
          <a:xfrm>
            <a:off x="1463675" y="6213396"/>
            <a:ext cx="5156199" cy="369332"/>
          </a:xfrm>
          <a:prstGeom prst="rect">
            <a:avLst/>
          </a:prstGeom>
          <a:noFill/>
        </p:spPr>
        <p:txBody>
          <a:bodyPr wrap="square" rtlCol="0">
            <a:spAutoFit/>
          </a:bodyPr>
          <a:lstStyle/>
          <a:p>
            <a:r>
              <a:rPr lang="en-US" dirty="0" smtClean="0"/>
              <a:t>Sign convention: (+) net uptake, (-) net release</a:t>
            </a:r>
            <a:endParaRPr lang="en-US" dirty="0"/>
          </a:p>
        </p:txBody>
      </p:sp>
      <p:sp>
        <p:nvSpPr>
          <p:cNvPr id="2" name="TextBox 1"/>
          <p:cNvSpPr txBox="1"/>
          <p:nvPr/>
        </p:nvSpPr>
        <p:spPr>
          <a:xfrm>
            <a:off x="2970741" y="5154711"/>
            <a:ext cx="1914525" cy="307777"/>
          </a:xfrm>
          <a:prstGeom prst="rect">
            <a:avLst/>
          </a:prstGeom>
          <a:noFill/>
        </p:spPr>
        <p:txBody>
          <a:bodyPr wrap="square" rtlCol="0">
            <a:spAutoFit/>
          </a:bodyPr>
          <a:lstStyle/>
          <a:p>
            <a:r>
              <a:rPr lang="en-US" sz="1400" dirty="0" smtClean="0">
                <a:solidFill>
                  <a:srgbClr val="FF0000"/>
                </a:solidFill>
              </a:rPr>
              <a:t>“Residual land sink”</a:t>
            </a:r>
            <a:endParaRPr lang="en-US" sz="1400" dirty="0">
              <a:solidFill>
                <a:srgbClr val="FF0000"/>
              </a:solidFill>
            </a:endParaRPr>
          </a:p>
        </p:txBody>
      </p:sp>
      <p:cxnSp>
        <p:nvCxnSpPr>
          <p:cNvPr id="4" name="Straight Arrow Connector 3"/>
          <p:cNvCxnSpPr/>
          <p:nvPr/>
        </p:nvCxnSpPr>
        <p:spPr>
          <a:xfrm flipV="1">
            <a:off x="4563533" y="4826000"/>
            <a:ext cx="635000" cy="32871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1876426" y="3821883"/>
            <a:ext cx="5588000" cy="1617709"/>
            <a:chOff x="127000" y="4783091"/>
            <a:chExt cx="5588000" cy="1617709"/>
          </a:xfrm>
        </p:grpSpPr>
        <p:grpSp>
          <p:nvGrpSpPr>
            <p:cNvPr id="14" name="Group 13"/>
            <p:cNvGrpSpPr/>
            <p:nvPr/>
          </p:nvGrpSpPr>
          <p:grpSpPr>
            <a:xfrm>
              <a:off x="127000" y="4800600"/>
              <a:ext cx="5588000" cy="1600200"/>
              <a:chOff x="127000" y="4800600"/>
              <a:chExt cx="5588000" cy="1600200"/>
            </a:xfrm>
          </p:grpSpPr>
          <p:sp>
            <p:nvSpPr>
              <p:cNvPr id="15" name="Rectangle 14"/>
              <p:cNvSpPr/>
              <p:nvPr/>
            </p:nvSpPr>
            <p:spPr>
              <a:xfrm>
                <a:off x="127000" y="4800600"/>
                <a:ext cx="5588000" cy="16002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2" descr="U:\GCP\Slides\fig14.png"/>
              <p:cNvPicPr>
                <a:picLocks noChangeAspect="1" noChangeArrowheads="1"/>
              </p:cNvPicPr>
              <p:nvPr/>
            </p:nvPicPr>
            <p:blipFill rotWithShape="1">
              <a:blip r:embed="rId3">
                <a:extLst>
                  <a:ext uri="{28A0092B-C50C-407E-A947-70E740481C1C}">
                    <a14:useLocalDpi xmlns:a14="http://schemas.microsoft.com/office/drawing/2010/main" val="0"/>
                  </a:ext>
                </a:extLst>
              </a:blip>
              <a:srcRect l="10039" t="46104" r="51521" b="22727"/>
              <a:stretch/>
            </p:blipFill>
            <p:spPr bwMode="auto">
              <a:xfrm>
                <a:off x="3047999" y="4914899"/>
                <a:ext cx="2565401" cy="1485901"/>
              </a:xfrm>
              <a:prstGeom prst="rect">
                <a:avLst/>
              </a:prstGeom>
              <a:solidFill>
                <a:srgbClr val="FFFFFF"/>
              </a:solidFill>
              <a:ln>
                <a:noFill/>
              </a:ln>
              <a:extLst/>
            </p:spPr>
          </p:pic>
          <p:pic>
            <p:nvPicPr>
              <p:cNvPr id="17" name="Picture 2" descr="U:\GCP\Slides\fig14.png"/>
              <p:cNvPicPr>
                <a:picLocks noChangeAspect="1" noChangeArrowheads="1"/>
              </p:cNvPicPr>
              <p:nvPr/>
            </p:nvPicPr>
            <p:blipFill rotWithShape="1">
              <a:blip r:embed="rId3">
                <a:extLst>
                  <a:ext uri="{28A0092B-C50C-407E-A947-70E740481C1C}">
                    <a14:useLocalDpi xmlns:a14="http://schemas.microsoft.com/office/drawing/2010/main" val="0"/>
                  </a:ext>
                </a:extLst>
              </a:blip>
              <a:srcRect l="52284" t="65018" r="5852" b="3813"/>
              <a:stretch/>
            </p:blipFill>
            <p:spPr bwMode="auto">
              <a:xfrm>
                <a:off x="139700" y="4914899"/>
                <a:ext cx="2794001" cy="1485901"/>
              </a:xfrm>
              <a:prstGeom prst="rect">
                <a:avLst/>
              </a:prstGeom>
              <a:solidFill>
                <a:srgbClr val="FFFFFF"/>
              </a:solidFill>
              <a:ln>
                <a:noFill/>
              </a:ln>
              <a:extLst/>
            </p:spPr>
          </p:pic>
          <p:sp>
            <p:nvSpPr>
              <p:cNvPr id="18" name="TextBox 17"/>
              <p:cNvSpPr txBox="1"/>
              <p:nvPr/>
            </p:nvSpPr>
            <p:spPr>
              <a:xfrm>
                <a:off x="2705101" y="5181600"/>
                <a:ext cx="571500" cy="646331"/>
              </a:xfrm>
              <a:prstGeom prst="rect">
                <a:avLst/>
              </a:prstGeom>
              <a:noFill/>
              <a:ln>
                <a:noFill/>
              </a:ln>
            </p:spPr>
            <p:txBody>
              <a:bodyPr wrap="square" rtlCol="0">
                <a:spAutoFit/>
              </a:bodyPr>
              <a:lstStyle/>
              <a:p>
                <a:r>
                  <a:rPr lang="en-US" sz="3600" b="1" dirty="0" smtClean="0">
                    <a:solidFill>
                      <a:schemeClr val="bg1"/>
                    </a:solidFill>
                  </a:rPr>
                  <a:t>-</a:t>
                </a:r>
                <a:endParaRPr lang="en-US" sz="3600" b="1" dirty="0">
                  <a:solidFill>
                    <a:schemeClr val="bg1"/>
                  </a:solidFill>
                </a:endParaRPr>
              </a:p>
            </p:txBody>
          </p:sp>
        </p:grpSp>
        <p:sp>
          <p:nvSpPr>
            <p:cNvPr id="19" name="TextBox 18"/>
            <p:cNvSpPr txBox="1"/>
            <p:nvPr/>
          </p:nvSpPr>
          <p:spPr>
            <a:xfrm>
              <a:off x="762006" y="4783091"/>
              <a:ext cx="1735667" cy="276999"/>
            </a:xfrm>
            <a:prstGeom prst="rect">
              <a:avLst/>
            </a:prstGeom>
            <a:noFill/>
          </p:spPr>
          <p:txBody>
            <a:bodyPr wrap="square" rtlCol="0">
              <a:spAutoFit/>
            </a:bodyPr>
            <a:lstStyle/>
            <a:p>
              <a:r>
                <a:rPr lang="en-US" sz="1200" dirty="0" smtClean="0">
                  <a:solidFill>
                    <a:srgbClr val="FF0000"/>
                  </a:solidFill>
                </a:rPr>
                <a:t>“Residual land sink”</a:t>
              </a:r>
              <a:endParaRPr lang="en-US" sz="1200" dirty="0">
                <a:solidFill>
                  <a:srgbClr val="FF0000"/>
                </a:solidFill>
              </a:endParaRPr>
            </a:p>
          </p:txBody>
        </p:sp>
      </p:grpSp>
      <p:sp>
        <p:nvSpPr>
          <p:cNvPr id="6" name="Rectangle 5"/>
          <p:cNvSpPr/>
          <p:nvPr/>
        </p:nvSpPr>
        <p:spPr>
          <a:xfrm>
            <a:off x="1876426" y="3839392"/>
            <a:ext cx="5588000" cy="1600200"/>
          </a:xfrm>
          <a:prstGeom prst="rect">
            <a:avLst/>
          </a:prstGeom>
          <a:no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30260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anel_netflux_1959_2010_shadeplo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 y="914399"/>
            <a:ext cx="4343400" cy="3645143"/>
          </a:xfrm>
          <a:prstGeom prst="rect">
            <a:avLst/>
          </a:prstGeom>
        </p:spPr>
      </p:pic>
      <p:pic>
        <p:nvPicPr>
          <p:cNvPr id="6" name="Picture 5" descr="panel_Cnetflux_1959_2010_shadeplot.png"/>
          <p:cNvPicPr>
            <a:picLocks noChangeAspect="1"/>
          </p:cNvPicPr>
          <p:nvPr/>
        </p:nvPicPr>
        <p:blipFill rotWithShape="1">
          <a:blip r:embed="rId4">
            <a:extLst>
              <a:ext uri="{28A0092B-C50C-407E-A947-70E740481C1C}">
                <a14:useLocalDpi xmlns:a14="http://schemas.microsoft.com/office/drawing/2010/main" val="0"/>
              </a:ext>
            </a:extLst>
          </a:blip>
          <a:srcRect l="84" r="2387"/>
          <a:stretch/>
        </p:blipFill>
        <p:spPr>
          <a:xfrm>
            <a:off x="4610099" y="914399"/>
            <a:ext cx="4438121" cy="3645143"/>
          </a:xfrm>
          <a:prstGeom prst="rect">
            <a:avLst/>
          </a:prstGeom>
        </p:spPr>
      </p:pic>
      <p:grpSp>
        <p:nvGrpSpPr>
          <p:cNvPr id="11" name="Group 10"/>
          <p:cNvGrpSpPr/>
          <p:nvPr/>
        </p:nvGrpSpPr>
        <p:grpSpPr>
          <a:xfrm>
            <a:off x="127000" y="4800600"/>
            <a:ext cx="5588000" cy="1600200"/>
            <a:chOff x="127000" y="4800600"/>
            <a:chExt cx="5588000" cy="1600200"/>
          </a:xfrm>
        </p:grpSpPr>
        <p:sp>
          <p:nvSpPr>
            <p:cNvPr id="10" name="Rectangle 9"/>
            <p:cNvSpPr/>
            <p:nvPr/>
          </p:nvSpPr>
          <p:spPr>
            <a:xfrm>
              <a:off x="127000" y="4800600"/>
              <a:ext cx="5588000" cy="16002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2" descr="U:\GCP\Slides\fig14.png"/>
            <p:cNvPicPr>
              <a:picLocks noChangeAspect="1" noChangeArrowheads="1"/>
            </p:cNvPicPr>
            <p:nvPr/>
          </p:nvPicPr>
          <p:blipFill rotWithShape="1">
            <a:blip r:embed="rId5">
              <a:extLst>
                <a:ext uri="{28A0092B-C50C-407E-A947-70E740481C1C}">
                  <a14:useLocalDpi xmlns:a14="http://schemas.microsoft.com/office/drawing/2010/main" val="0"/>
                </a:ext>
              </a:extLst>
            </a:blip>
            <a:srcRect l="10039" t="46104" r="51521" b="22727"/>
            <a:stretch/>
          </p:blipFill>
          <p:spPr bwMode="auto">
            <a:xfrm>
              <a:off x="3047999" y="4914899"/>
              <a:ext cx="2565401" cy="1485901"/>
            </a:xfrm>
            <a:prstGeom prst="rect">
              <a:avLst/>
            </a:prstGeom>
            <a:solidFill>
              <a:srgbClr val="FFFFFF"/>
            </a:solidFill>
            <a:ln>
              <a:noFill/>
            </a:ln>
            <a:extLst/>
          </p:spPr>
        </p:pic>
        <p:pic>
          <p:nvPicPr>
            <p:cNvPr id="8" name="Picture 2" descr="U:\GCP\Slides\fig14.png"/>
            <p:cNvPicPr>
              <a:picLocks noChangeAspect="1" noChangeArrowheads="1"/>
            </p:cNvPicPr>
            <p:nvPr/>
          </p:nvPicPr>
          <p:blipFill rotWithShape="1">
            <a:blip r:embed="rId5">
              <a:extLst>
                <a:ext uri="{28A0092B-C50C-407E-A947-70E740481C1C}">
                  <a14:useLocalDpi xmlns:a14="http://schemas.microsoft.com/office/drawing/2010/main" val="0"/>
                </a:ext>
              </a:extLst>
            </a:blip>
            <a:srcRect l="52284" t="65018" r="5852" b="3813"/>
            <a:stretch/>
          </p:blipFill>
          <p:spPr bwMode="auto">
            <a:xfrm>
              <a:off x="139700" y="4914899"/>
              <a:ext cx="2794001" cy="1485901"/>
            </a:xfrm>
            <a:prstGeom prst="rect">
              <a:avLst/>
            </a:prstGeom>
            <a:solidFill>
              <a:srgbClr val="FFFFFF"/>
            </a:solidFill>
            <a:ln>
              <a:noFill/>
            </a:ln>
            <a:extLst/>
          </p:spPr>
        </p:pic>
        <p:sp>
          <p:nvSpPr>
            <p:cNvPr id="9" name="TextBox 8"/>
            <p:cNvSpPr txBox="1"/>
            <p:nvPr/>
          </p:nvSpPr>
          <p:spPr>
            <a:xfrm>
              <a:off x="2705101" y="5181600"/>
              <a:ext cx="571500" cy="646331"/>
            </a:xfrm>
            <a:prstGeom prst="rect">
              <a:avLst/>
            </a:prstGeom>
            <a:noFill/>
            <a:ln>
              <a:noFill/>
            </a:ln>
          </p:spPr>
          <p:txBody>
            <a:bodyPr wrap="square" rtlCol="0">
              <a:spAutoFit/>
            </a:bodyPr>
            <a:lstStyle/>
            <a:p>
              <a:r>
                <a:rPr lang="en-US" sz="3600" b="1" dirty="0" smtClean="0">
                  <a:solidFill>
                    <a:schemeClr val="bg1"/>
                  </a:solidFill>
                </a:rPr>
                <a:t>-</a:t>
              </a:r>
              <a:endParaRPr lang="en-US" sz="3600" b="1" dirty="0">
                <a:solidFill>
                  <a:schemeClr val="bg1"/>
                </a:solidFill>
              </a:endParaRPr>
            </a:p>
          </p:txBody>
        </p:sp>
      </p:grpSp>
      <p:sp>
        <p:nvSpPr>
          <p:cNvPr id="2" name="TextBox 1"/>
          <p:cNvSpPr txBox="1"/>
          <p:nvPr/>
        </p:nvSpPr>
        <p:spPr>
          <a:xfrm>
            <a:off x="592666" y="139700"/>
            <a:ext cx="8455553" cy="523220"/>
          </a:xfrm>
          <a:prstGeom prst="rect">
            <a:avLst/>
          </a:prstGeom>
          <a:noFill/>
        </p:spPr>
        <p:txBody>
          <a:bodyPr wrap="square" rtlCol="0">
            <a:spAutoFit/>
          </a:bodyPr>
          <a:lstStyle/>
          <a:p>
            <a:pPr algn="ctr"/>
            <a:r>
              <a:rPr lang="en-US" sz="2800" dirty="0" err="1" smtClean="0">
                <a:solidFill>
                  <a:srgbClr val="FAC090"/>
                </a:solidFill>
              </a:rPr>
              <a:t>MsTMIP</a:t>
            </a:r>
            <a:r>
              <a:rPr lang="en-US" sz="2800" dirty="0" smtClean="0">
                <a:solidFill>
                  <a:srgbClr val="FAC090"/>
                </a:solidFill>
              </a:rPr>
              <a:t> “best estimate” versus GCP estimate</a:t>
            </a:r>
            <a:endParaRPr lang="en-US" sz="2800" dirty="0">
              <a:solidFill>
                <a:srgbClr val="FAC090"/>
              </a:solidFill>
            </a:endParaRPr>
          </a:p>
        </p:txBody>
      </p:sp>
      <p:sp>
        <p:nvSpPr>
          <p:cNvPr id="3" name="TextBox 2"/>
          <p:cNvSpPr txBox="1"/>
          <p:nvPr/>
        </p:nvSpPr>
        <p:spPr>
          <a:xfrm>
            <a:off x="6333067" y="5080000"/>
            <a:ext cx="2336800" cy="923330"/>
          </a:xfrm>
          <a:prstGeom prst="rect">
            <a:avLst/>
          </a:prstGeom>
          <a:noFill/>
        </p:spPr>
        <p:txBody>
          <a:bodyPr wrap="square" rtlCol="0">
            <a:spAutoFit/>
          </a:bodyPr>
          <a:lstStyle/>
          <a:p>
            <a:r>
              <a:rPr lang="en-US" dirty="0" smtClean="0"/>
              <a:t>Sign convention:</a:t>
            </a:r>
          </a:p>
          <a:p>
            <a:r>
              <a:rPr lang="en-US" dirty="0" smtClean="0"/>
              <a:t>(+) net uptake</a:t>
            </a:r>
          </a:p>
          <a:p>
            <a:r>
              <a:rPr lang="en-US" dirty="0" smtClean="0"/>
              <a:t>(-) net release</a:t>
            </a:r>
            <a:endParaRPr lang="en-US" dirty="0"/>
          </a:p>
        </p:txBody>
      </p:sp>
      <p:sp>
        <p:nvSpPr>
          <p:cNvPr id="12" name="TextBox 11"/>
          <p:cNvSpPr txBox="1"/>
          <p:nvPr/>
        </p:nvSpPr>
        <p:spPr>
          <a:xfrm>
            <a:off x="762006" y="4783091"/>
            <a:ext cx="1735667" cy="276999"/>
          </a:xfrm>
          <a:prstGeom prst="rect">
            <a:avLst/>
          </a:prstGeom>
          <a:noFill/>
        </p:spPr>
        <p:txBody>
          <a:bodyPr wrap="square" rtlCol="0">
            <a:spAutoFit/>
          </a:bodyPr>
          <a:lstStyle/>
          <a:p>
            <a:r>
              <a:rPr lang="en-US" sz="1200" dirty="0" smtClean="0">
                <a:solidFill>
                  <a:srgbClr val="FF0000"/>
                </a:solidFill>
              </a:rPr>
              <a:t>“Residual land sink”</a:t>
            </a:r>
            <a:endParaRPr lang="en-US" sz="1200" dirty="0">
              <a:solidFill>
                <a:srgbClr val="FF0000"/>
              </a:solidFill>
            </a:endParaRPr>
          </a:p>
        </p:txBody>
      </p:sp>
    </p:spTree>
    <p:extLst>
      <p:ext uri="{BB962C8B-B14F-4D97-AF65-F5344CB8AC3E}">
        <p14:creationId xmlns:p14="http://schemas.microsoft.com/office/powerpoint/2010/main" val="132764101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5266</TotalTime>
  <Words>1953</Words>
  <Application>Microsoft Macintosh PowerPoint</Application>
  <PresentationFormat>On-screen Show (4:3)</PresentationFormat>
  <Paragraphs>446</Paragraphs>
  <Slides>18</Slides>
  <Notes>18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18</vt:i4>
      </vt:variant>
    </vt:vector>
  </HeadingPairs>
  <TitlesOfParts>
    <vt:vector size="21" baseType="lpstr">
      <vt:lpstr>Black</vt:lpstr>
      <vt:lpstr>Document</vt:lpstr>
      <vt:lpstr>Equation</vt:lpstr>
      <vt:lpstr>Global net land carbon sink: Results from the Multi-scale Synthesis and Terrestrial Model Intercomparison Project (MsTMIP)</vt:lpstr>
      <vt:lpstr>Acknowledgements</vt:lpstr>
      <vt:lpstr>Outline</vt:lpstr>
      <vt:lpstr>Multi-scale Synthesis &amp; Terrestrial Model Intercomparison Project (MsTMIP):  Global Simulations</vt:lpstr>
      <vt:lpstr>PowerPoint Presentation</vt:lpstr>
      <vt:lpstr>PowerPoint Presentation</vt:lpstr>
      <vt:lpstr>MsTMIP Net Land Sink</vt:lpstr>
      <vt:lpstr>Changes in the global carbon budget over time from Global Carbon Project (GCP) </vt:lpstr>
      <vt:lpstr>PowerPoint Presentation</vt:lpstr>
      <vt:lpstr>PowerPoint Presentation</vt:lpstr>
      <vt:lpstr>PowerPoint Presentation</vt:lpstr>
      <vt:lpstr>PowerPoint Presentation</vt:lpstr>
      <vt:lpstr>PowerPoint Presentation</vt:lpstr>
      <vt:lpstr>Sensitivity of net flux to each forcing factor?</vt:lpstr>
      <vt:lpstr>Sensitivity of net flux to each forcing factor</vt:lpstr>
      <vt:lpstr>PowerPoint Presentation</vt:lpstr>
      <vt:lpstr>Conclusions</vt:lpstr>
      <vt:lpstr>Questions?</vt:lpstr>
    </vt:vector>
  </TitlesOfParts>
  <Company>Northern Arizona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Multi-Scale Synthesis and Terrestrial Model Intercomparison Project – A Systematic Approach for Evaluating Land-Atmosphere Flux Estimates </dc:title>
  <dc:creator>Deborah Huntzinger</dc:creator>
  <cp:lastModifiedBy>Deborah Huntzinger</cp:lastModifiedBy>
  <cp:revision>225</cp:revision>
  <cp:lastPrinted>2013-12-06T21:10:46Z</cp:lastPrinted>
  <dcterms:created xsi:type="dcterms:W3CDTF">2012-11-26T23:47:01Z</dcterms:created>
  <dcterms:modified xsi:type="dcterms:W3CDTF">2014-01-07T18:33:15Z</dcterms:modified>
</cp:coreProperties>
</file>