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notesMasterIdLst>
    <p:notesMasterId r:id="rId21"/>
  </p:notesMasterIdLst>
  <p:sldIdLst>
    <p:sldId id="256" r:id="rId2"/>
    <p:sldId id="263" r:id="rId3"/>
    <p:sldId id="262" r:id="rId4"/>
    <p:sldId id="257" r:id="rId5"/>
    <p:sldId id="265" r:id="rId6"/>
    <p:sldId id="281" r:id="rId7"/>
    <p:sldId id="266" r:id="rId8"/>
    <p:sldId id="264" r:id="rId9"/>
    <p:sldId id="282" r:id="rId10"/>
    <p:sldId id="268" r:id="rId11"/>
    <p:sldId id="275" r:id="rId12"/>
    <p:sldId id="279" r:id="rId13"/>
    <p:sldId id="270" r:id="rId14"/>
    <p:sldId id="276" r:id="rId15"/>
    <p:sldId id="271" r:id="rId16"/>
    <p:sldId id="280" r:id="rId17"/>
    <p:sldId id="260" r:id="rId18"/>
    <p:sldId id="259" r:id="rId19"/>
    <p:sldId id="277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clrMru>
    <a:srgbClr val="C4C4C4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7473" autoAdjust="0"/>
  </p:normalViewPr>
  <p:slideViewPr>
    <p:cSldViewPr snapToGrid="0" snapToObjects="1">
      <p:cViewPr>
        <p:scale>
          <a:sx n="100" d="100"/>
          <a:sy n="100" d="100"/>
        </p:scale>
        <p:origin x="-368" y="6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5C1771-1694-1145-B7B9-2EAED1EEAE9D}" type="datetimeFigureOut">
              <a:rPr lang="en-US" smtClean="0"/>
              <a:t>12/5/12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AE742D-266C-3949-9955-F48DC42E6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001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E742D-266C-3949-9955-F48DC42E6AB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5384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E742D-266C-3949-9955-F48DC42E6AB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9140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E742D-266C-3949-9955-F48DC42E6AB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7777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E742D-266C-3949-9955-F48DC42E6AB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5964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E742D-266C-3949-9955-F48DC42E6AB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7583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E742D-266C-3949-9955-F48DC42E6AB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0650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E742D-266C-3949-9955-F48DC42E6AB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1187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E742D-266C-3949-9955-F48DC42E6AB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5964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E742D-266C-3949-9955-F48DC42E6AB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1781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E742D-266C-3949-9955-F48DC42E6AB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6113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E742D-266C-3949-9955-F48DC42E6AB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4560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E742D-266C-3949-9955-F48DC42E6AB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0823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50">
              <a:defRPr/>
            </a:pPr>
            <a:r>
              <a:rPr lang="en-US" dirty="0" smtClean="0">
                <a:effectLst/>
              </a:rPr>
              <a:t> 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1D593-00D1-4D9D-A491-2F5B4FF3C64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2466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50"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1D593-00D1-4D9D-A491-2F5B4FF3C64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2466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E742D-266C-3949-9955-F48DC42E6AB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198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E742D-266C-3949-9955-F48DC42E6AB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198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1D593-00D1-4D9D-A491-2F5B4FF3C64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1632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E742D-266C-3949-9955-F48DC42E6AB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5964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E742D-266C-3949-9955-F48DC42E6AB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5964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1ED2A-7AEA-BA4E-AF99-5482B13C7FDB}" type="datetimeFigureOut">
              <a:rPr lang="en-US" smtClean="0"/>
              <a:t>12/5/12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1ED2A-7AEA-BA4E-AF99-5482B13C7FDB}" type="datetimeFigureOut">
              <a:rPr lang="en-US" smtClean="0"/>
              <a:t>12/5/12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9A4F2-4368-B14D-828E-34F9757BF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1ED2A-7AEA-BA4E-AF99-5482B13C7FDB}" type="datetimeFigureOut">
              <a:rPr lang="en-US" smtClean="0"/>
              <a:t>12/5/12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9A4F2-4368-B14D-828E-34F9757BF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1ED2A-7AEA-BA4E-AF99-5482B13C7FDB}" type="datetimeFigureOut">
              <a:rPr lang="en-US" smtClean="0"/>
              <a:t>12/5/12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9A4F2-4368-B14D-828E-34F9757BF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1ED2A-7AEA-BA4E-AF99-5482B13C7FDB}" type="datetimeFigureOut">
              <a:rPr lang="en-US" smtClean="0"/>
              <a:t>12/5/12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9A4F2-4368-B14D-828E-34F9757BF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1ED2A-7AEA-BA4E-AF99-5482B13C7FDB}" type="datetimeFigureOut">
              <a:rPr lang="en-US" smtClean="0"/>
              <a:t>12/5/12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9A4F2-4368-B14D-828E-34F9757BF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1ED2A-7AEA-BA4E-AF99-5482B13C7FDB}" type="datetimeFigureOut">
              <a:rPr lang="en-US" smtClean="0"/>
              <a:t>12/5/12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9A4F2-4368-B14D-828E-34F9757BF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1ED2A-7AEA-BA4E-AF99-5482B13C7FDB}" type="datetimeFigureOut">
              <a:rPr lang="en-US" smtClean="0"/>
              <a:t>12/5/12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9A4F2-4368-B14D-828E-34F9757BF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1ED2A-7AEA-BA4E-AF99-5482B13C7FDB}" type="datetimeFigureOut">
              <a:rPr lang="en-US" smtClean="0"/>
              <a:t>12/5/12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9A4F2-4368-B14D-828E-34F9757BF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1ED2A-7AEA-BA4E-AF99-5482B13C7FDB}" type="datetimeFigureOut">
              <a:rPr lang="en-US" smtClean="0"/>
              <a:t>12/5/12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9A4F2-4368-B14D-828E-34F9757BF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1ED2A-7AEA-BA4E-AF99-5482B13C7FDB}" type="datetimeFigureOut">
              <a:rPr lang="en-US" smtClean="0"/>
              <a:t>12/5/12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9A4F2-4368-B14D-828E-34F9757BF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1ED2A-7AEA-BA4E-AF99-5482B13C7FDB}" type="datetimeFigureOut">
              <a:rPr lang="en-US" smtClean="0"/>
              <a:t>12/5/12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79A4F2-4368-B14D-828E-34F9757BF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0895" y="252459"/>
            <a:ext cx="8648099" cy="1470025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F79646"/>
                </a:solidFill>
              </a:rPr>
              <a:t>Multi</a:t>
            </a:r>
            <a:r>
              <a:rPr lang="en-US" sz="3200" dirty="0">
                <a:solidFill>
                  <a:srgbClr val="F79646"/>
                </a:solidFill>
              </a:rPr>
              <a:t>-Scale Synthesis and Terrestrial Model Intercomparison Project – A Systematic Approach for Evaluating Land-Atmosphere Flux Estimates 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30199" y="3905304"/>
            <a:ext cx="8382001" cy="3240767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000" dirty="0" smtClean="0">
                <a:solidFill>
                  <a:schemeClr val="tx1"/>
                </a:solidFill>
              </a:rPr>
              <a:t>December 5, 2012</a:t>
            </a:r>
          </a:p>
          <a:p>
            <a:pPr>
              <a:spcBef>
                <a:spcPts val="0"/>
              </a:spcBef>
            </a:pPr>
            <a:r>
              <a:rPr lang="en-US" sz="2000" dirty="0" smtClean="0">
                <a:solidFill>
                  <a:schemeClr val="tx1"/>
                </a:solidFill>
              </a:rPr>
              <a:t>AGU Fall Meeting, San Francisco</a:t>
            </a:r>
          </a:p>
          <a:p>
            <a:pPr>
              <a:spcBef>
                <a:spcPts val="0"/>
              </a:spcBef>
            </a:pPr>
            <a:r>
              <a:rPr lang="en-US" sz="2000" dirty="0" smtClean="0">
                <a:solidFill>
                  <a:srgbClr val="F79646"/>
                </a:solidFill>
              </a:rPr>
              <a:t>Deborah Huntzinger </a:t>
            </a:r>
          </a:p>
          <a:p>
            <a:pPr>
              <a:spcBef>
                <a:spcPts val="0"/>
              </a:spcBef>
            </a:pPr>
            <a:r>
              <a:rPr lang="en-US" sz="2000" i="1" dirty="0" smtClean="0">
                <a:solidFill>
                  <a:srgbClr val="F79646"/>
                </a:solidFill>
              </a:rPr>
              <a:t>Northern Arizona University</a:t>
            </a:r>
          </a:p>
          <a:p>
            <a:r>
              <a:rPr lang="en-US" sz="2000" dirty="0" smtClean="0"/>
              <a:t>C. </a:t>
            </a:r>
            <a:r>
              <a:rPr lang="en-US" sz="2000" dirty="0" err="1" smtClean="0"/>
              <a:t>Schwalm</a:t>
            </a:r>
            <a:r>
              <a:rPr lang="en-US" sz="2000" dirty="0" smtClean="0"/>
              <a:t>, A. </a:t>
            </a:r>
            <a:r>
              <a:rPr lang="en-US" sz="2000" dirty="0" err="1" smtClean="0"/>
              <a:t>Michalak</a:t>
            </a:r>
            <a:r>
              <a:rPr lang="en-US" sz="2000" dirty="0" smtClean="0"/>
              <a:t>, W. Post, K. Schaefer, A. Jacobson. Y. Wei, R. Cook, &amp; MsTMIP Participants</a:t>
            </a:r>
            <a:endParaRPr lang="en-US" sz="2000" dirty="0"/>
          </a:p>
        </p:txBody>
      </p:sp>
      <p:pic>
        <p:nvPicPr>
          <p:cNvPr id="2" name="Picture 1" descr="BG1_GPP_mea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500" y="1796479"/>
            <a:ext cx="4598611" cy="2089721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5926455"/>
            <a:ext cx="5943600" cy="817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0492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CIS versus MsTMIP GP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0" y="1163638"/>
            <a:ext cx="6629621" cy="4965358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0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NACP Regional Interim Synthesis vs. MsTMIP</a:t>
            </a:r>
            <a:r>
              <a:rPr lang="en-US" sz="3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/>
            </a:r>
            <a:br>
              <a:rPr lang="en-US" sz="3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r>
              <a:rPr lang="en-US" sz="3100" dirty="0" smtClean="0">
                <a:solidFill>
                  <a:schemeClr val="accent6"/>
                </a:solidFill>
              </a:rPr>
              <a:t>Mean GPP for North America (2000-2005)</a:t>
            </a:r>
            <a:endParaRPr lang="en-US" sz="3100" dirty="0">
              <a:solidFill>
                <a:schemeClr val="accent6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5517" y="6126932"/>
            <a:ext cx="5219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79646"/>
                </a:solidFill>
              </a:rPr>
              <a:t>5 models </a:t>
            </a:r>
            <a:r>
              <a:rPr lang="en-US" dirty="0" smtClean="0"/>
              <a:t>(CLM, DLEM, LPJ, ORCHIDEE, VEGAS)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99517" y="1598711"/>
            <a:ext cx="1155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Range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03751" y="1860609"/>
            <a:ext cx="23939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Interquartile range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99517" y="2124571"/>
            <a:ext cx="1155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Median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351867" y="1701800"/>
            <a:ext cx="254000" cy="128032"/>
          </a:xfrm>
          <a:prstGeom prst="rect">
            <a:avLst/>
          </a:prstGeom>
          <a:solidFill>
            <a:srgbClr val="C4C4C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4345517" y="1972163"/>
            <a:ext cx="254000" cy="128032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/>
          <p:cNvCxnSpPr/>
          <p:nvPr/>
        </p:nvCxnSpPr>
        <p:spPr>
          <a:xfrm>
            <a:off x="4334952" y="2278460"/>
            <a:ext cx="2709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5156201" y="6488668"/>
            <a:ext cx="398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Huntzinger et al., (2012) GMD in prep.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997701" y="2452987"/>
            <a:ext cx="20952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“Unconstrained” protocol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997701" y="4472920"/>
            <a:ext cx="19430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“Constrained” protocol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97701" y="1906488"/>
            <a:ext cx="19430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NACP regional interim synthesis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97701" y="4167088"/>
            <a:ext cx="1943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MsTMIP</a:t>
            </a:r>
            <a:endParaRPr lang="en-US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107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MD_pane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573302"/>
            <a:ext cx="4466167" cy="572554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90850" y="2915278"/>
            <a:ext cx="1155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Range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95084" y="3177176"/>
            <a:ext cx="16615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Interquartile range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90850" y="3441138"/>
            <a:ext cx="1155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Median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43200" y="3018367"/>
            <a:ext cx="254000" cy="128032"/>
          </a:xfrm>
          <a:prstGeom prst="rect">
            <a:avLst/>
          </a:prstGeom>
          <a:solidFill>
            <a:srgbClr val="C4C4C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736850" y="3288730"/>
            <a:ext cx="254000" cy="128032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2726285" y="3595027"/>
            <a:ext cx="2709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865902" y="604435"/>
            <a:ext cx="37719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/>
              <a:t>Steady-</a:t>
            </a:r>
            <a:r>
              <a:rPr lang="en-US" sz="2400" u="sng" dirty="0"/>
              <a:t>s</a:t>
            </a:r>
            <a:r>
              <a:rPr lang="en-US" sz="2400" u="sng" dirty="0" smtClean="0"/>
              <a:t>tate </a:t>
            </a:r>
            <a:r>
              <a:rPr lang="en-US" sz="2400" dirty="0" smtClean="0"/>
              <a:t>GPP, total soil carbon, and total living biomass (10 models)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279401" y="6324243"/>
            <a:ext cx="398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Huntzinger et al., (2012) GMD in prep.</a:t>
            </a:r>
            <a:endParaRPr lang="en-US" dirty="0"/>
          </a:p>
        </p:txBody>
      </p:sp>
      <p:pic>
        <p:nvPicPr>
          <p:cNvPr id="16" name="Picture 15" descr="RG1GPPvsStock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1293" y="3276038"/>
            <a:ext cx="4355339" cy="3266971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5630333" y="3886208"/>
            <a:ext cx="110067" cy="1185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5689598" y="3776133"/>
            <a:ext cx="17949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Total living biomass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5630333" y="4100844"/>
            <a:ext cx="110067" cy="98623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689592" y="3979335"/>
            <a:ext cx="17949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Soil carbon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7000" y="0"/>
            <a:ext cx="668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6"/>
                </a:solidFill>
              </a:rPr>
              <a:t>MsTMIP: Steady-State or Initial Conditions</a:t>
            </a:r>
            <a:endParaRPr lang="en-US" sz="2800" dirty="0">
              <a:solidFill>
                <a:schemeClr val="accent6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78400" y="2215739"/>
            <a:ext cx="355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79646"/>
                </a:solidFill>
              </a:rPr>
              <a:t>Influence of model structure and parameterization</a:t>
            </a:r>
            <a:endParaRPr lang="en-US" sz="2000" dirty="0">
              <a:solidFill>
                <a:srgbClr val="F79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30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  <p:bldP spid="19" grpId="0" animBg="1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MsTMIP experimental protocol:</a:t>
            </a: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06305"/>
            <a:ext cx="8229600" cy="4014995"/>
          </a:xfrm>
        </p:spPr>
        <p:txBody>
          <a:bodyPr>
            <a:noAutofit/>
          </a:bodyPr>
          <a:lstStyle/>
          <a:p>
            <a:pPr lvl="0">
              <a:lnSpc>
                <a:spcPct val="110000"/>
              </a:lnSpc>
              <a:spcBef>
                <a:spcPts val="0"/>
              </a:spcBef>
            </a:pPr>
            <a:r>
              <a:rPr lang="en-US" sz="2400" dirty="0">
                <a:latin typeface="Arial"/>
                <a:cs typeface="Arial"/>
              </a:rPr>
              <a:t>Protocol represents </a:t>
            </a:r>
            <a:r>
              <a:rPr lang="en-US" sz="2400" dirty="0">
                <a:solidFill>
                  <a:schemeClr val="accent6"/>
                </a:solidFill>
                <a:latin typeface="Arial"/>
                <a:cs typeface="Arial"/>
              </a:rPr>
              <a:t>hypotheses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that we collectively </a:t>
            </a:r>
            <a:r>
              <a:rPr lang="en-US" sz="2400" dirty="0" smtClean="0">
                <a:latin typeface="Arial"/>
                <a:cs typeface="Arial"/>
              </a:rPr>
              <a:t>have:</a:t>
            </a:r>
            <a:endParaRPr lang="en-US" sz="2400" dirty="0">
              <a:latin typeface="Arial"/>
              <a:cs typeface="Arial"/>
            </a:endParaRP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2400" dirty="0" smtClean="0">
                <a:solidFill>
                  <a:srgbClr val="595959"/>
                </a:solidFill>
                <a:latin typeface="Arial"/>
                <a:cs typeface="Arial"/>
              </a:rPr>
              <a:t>Strict protocol  </a:t>
            </a:r>
            <a:r>
              <a:rPr lang="en-US" sz="2400" dirty="0" smtClean="0">
                <a:solidFill>
                  <a:srgbClr val="595959"/>
                </a:solidFill>
                <a:latin typeface="Wingdings"/>
                <a:ea typeface="Wingdings"/>
                <a:cs typeface="Wingdings"/>
                <a:sym typeface="Wingdings"/>
              </a:rPr>
              <a:t> </a:t>
            </a:r>
            <a:r>
              <a:rPr lang="en-US" sz="2400" dirty="0" smtClean="0">
                <a:solidFill>
                  <a:srgbClr val="595959"/>
                </a:solidFill>
                <a:latin typeface="Arial"/>
                <a:cs typeface="Arial"/>
              </a:rPr>
              <a:t>isolate </a:t>
            </a:r>
            <a:r>
              <a:rPr lang="en-US" sz="2400" dirty="0">
                <a:solidFill>
                  <a:srgbClr val="595959"/>
                </a:solidFill>
                <a:latin typeface="Arial"/>
                <a:cs typeface="Arial"/>
              </a:rPr>
              <a:t>sources of </a:t>
            </a:r>
            <a:r>
              <a:rPr lang="en-US" sz="2400" dirty="0" smtClean="0">
                <a:solidFill>
                  <a:srgbClr val="595959"/>
                </a:solidFill>
                <a:latin typeface="Arial"/>
                <a:cs typeface="Arial"/>
              </a:rPr>
              <a:t>differences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2400" dirty="0">
                <a:latin typeface="Arial"/>
                <a:cs typeface="Arial"/>
              </a:rPr>
              <a:t>S</a:t>
            </a:r>
            <a:r>
              <a:rPr lang="en-US" sz="2400" dirty="0" smtClean="0">
                <a:latin typeface="Arial"/>
                <a:cs typeface="Arial"/>
              </a:rPr>
              <a:t>imilar </a:t>
            </a:r>
            <a:r>
              <a:rPr lang="en-US" sz="2400" dirty="0">
                <a:latin typeface="Arial"/>
                <a:cs typeface="Arial"/>
              </a:rPr>
              <a:t>structural characteristics </a:t>
            </a:r>
            <a:r>
              <a:rPr lang="en-US" sz="2400" dirty="0" smtClean="0">
                <a:solidFill>
                  <a:schemeClr val="accent6"/>
                </a:solidFill>
                <a:latin typeface="Wingdings"/>
                <a:ea typeface="Wingdings"/>
                <a:cs typeface="Wingdings"/>
                <a:sym typeface="Wingdings"/>
              </a:rPr>
              <a:t> </a:t>
            </a:r>
            <a:r>
              <a:rPr lang="en-US" sz="2400" dirty="0" smtClean="0">
                <a:latin typeface="Arial"/>
                <a:cs typeface="Arial"/>
              </a:rPr>
              <a:t>similar </a:t>
            </a:r>
            <a:r>
              <a:rPr lang="en-US" sz="2400" dirty="0">
                <a:latin typeface="Arial"/>
                <a:cs typeface="Arial"/>
              </a:rPr>
              <a:t>estimates of fluxes, </a:t>
            </a:r>
            <a:r>
              <a:rPr lang="en-US" sz="2400" dirty="0" smtClean="0">
                <a:latin typeface="Arial"/>
                <a:cs typeface="Arial"/>
              </a:rPr>
              <a:t>carbon pools</a:t>
            </a:r>
            <a:r>
              <a:rPr lang="en-US" sz="2400" dirty="0">
                <a:latin typeface="Arial"/>
                <a:cs typeface="Arial"/>
              </a:rPr>
              <a:t>, etc</a:t>
            </a:r>
            <a:r>
              <a:rPr lang="en-US" sz="2400" dirty="0" smtClean="0">
                <a:latin typeface="Arial"/>
                <a:cs typeface="Arial"/>
              </a:rPr>
              <a:t>.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2400" dirty="0">
                <a:solidFill>
                  <a:srgbClr val="595959"/>
                </a:solidFill>
                <a:latin typeface="Arial"/>
                <a:cs typeface="Arial"/>
              </a:rPr>
              <a:t>S</a:t>
            </a:r>
            <a:r>
              <a:rPr lang="en-US" sz="2400" dirty="0" smtClean="0">
                <a:solidFill>
                  <a:srgbClr val="595959"/>
                </a:solidFill>
                <a:latin typeface="Arial"/>
                <a:cs typeface="Arial"/>
              </a:rPr>
              <a:t>ensitivity </a:t>
            </a:r>
            <a:r>
              <a:rPr lang="en-US" sz="2400" dirty="0">
                <a:solidFill>
                  <a:srgbClr val="595959"/>
                </a:solidFill>
                <a:latin typeface="Arial"/>
                <a:cs typeface="Arial"/>
              </a:rPr>
              <a:t>to </a:t>
            </a:r>
            <a:r>
              <a:rPr lang="en-US" sz="2400" dirty="0" smtClean="0">
                <a:solidFill>
                  <a:srgbClr val="595959"/>
                </a:solidFill>
                <a:latin typeface="Arial"/>
                <a:cs typeface="Arial"/>
              </a:rPr>
              <a:t>forcing factors will differ among models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25500" y="4383732"/>
            <a:ext cx="7327900" cy="461665"/>
          </a:xfrm>
          <a:prstGeom prst="rect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Need to identify models that share similar characteristics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55700" y="5321300"/>
            <a:ext cx="675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6"/>
                </a:solidFill>
              </a:rPr>
              <a:t>Track model differences </a:t>
            </a:r>
            <a:r>
              <a:rPr lang="en-US" sz="2400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400" dirty="0">
                <a:sym typeface="Wingdings"/>
              </a:rPr>
              <a:t> </a:t>
            </a:r>
            <a:r>
              <a:rPr lang="en-US" sz="2400" dirty="0" smtClean="0">
                <a:solidFill>
                  <a:schemeClr val="accent6"/>
                </a:solidFill>
              </a:rPr>
              <a:t>Detailed model survey</a:t>
            </a:r>
          </a:p>
          <a:p>
            <a:endParaRPr lang="en-US" sz="24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0107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luster_allmodels_allca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757344"/>
            <a:ext cx="7861300" cy="5920192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-127000"/>
            <a:ext cx="9144000" cy="11430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accent6"/>
                </a:solidFill>
              </a:rPr>
              <a:t>Visualizing model </a:t>
            </a:r>
            <a:r>
              <a:rPr lang="en-US" sz="2800" dirty="0">
                <a:solidFill>
                  <a:schemeClr val="accent6"/>
                </a:solidFill>
              </a:rPr>
              <a:t>s</a:t>
            </a:r>
            <a:r>
              <a:rPr lang="en-US" sz="2800" dirty="0" smtClean="0">
                <a:solidFill>
                  <a:schemeClr val="accent6"/>
                </a:solidFill>
              </a:rPr>
              <a:t>tructural differences using </a:t>
            </a:r>
            <a:r>
              <a:rPr lang="en-US" sz="2800" dirty="0" err="1" smtClean="0">
                <a:solidFill>
                  <a:schemeClr val="accent6"/>
                </a:solidFill>
              </a:rPr>
              <a:t>dendrograms</a:t>
            </a:r>
            <a:endParaRPr lang="en-US" sz="2800" dirty="0">
              <a:solidFill>
                <a:schemeClr val="accent6"/>
              </a:solidFill>
            </a:endParaRPr>
          </a:p>
        </p:txBody>
      </p:sp>
      <p:pic>
        <p:nvPicPr>
          <p:cNvPr id="2" name="Picture 1" descr="carbon_nitrogen_dendr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400" y="138721"/>
            <a:ext cx="5463603" cy="6538815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5257800" y="1600200"/>
            <a:ext cx="927100" cy="1308100"/>
          </a:xfrm>
          <a:prstGeom prst="roundRect">
            <a:avLst/>
          </a:prstGeom>
          <a:noFill/>
          <a:ln w="28575" cmpd="sng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4686300" y="482600"/>
            <a:ext cx="927100" cy="990600"/>
          </a:xfrm>
          <a:prstGeom prst="roundRect">
            <a:avLst/>
          </a:prstGeom>
          <a:noFill/>
          <a:ln w="28575" cmpd="sng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3048000" y="4927600"/>
            <a:ext cx="2120900" cy="1574800"/>
          </a:xfrm>
          <a:prstGeom prst="roundRect">
            <a:avLst/>
          </a:prstGeom>
          <a:noFill/>
          <a:ln w="28575" cmpd="sng">
            <a:solidFill>
              <a:srgbClr val="80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1968500" y="292100"/>
            <a:ext cx="3429000" cy="3213100"/>
          </a:xfrm>
          <a:prstGeom prst="roundRect">
            <a:avLst/>
          </a:prstGeom>
          <a:noFill/>
          <a:ln w="28575" cmpd="sng"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5168900" y="4813300"/>
            <a:ext cx="2098103" cy="1714500"/>
          </a:xfrm>
          <a:prstGeom prst="roundRect">
            <a:avLst/>
          </a:prstGeom>
          <a:noFill/>
          <a:ln w="28575" cmpd="sng"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2082800" y="1016000"/>
            <a:ext cx="2971800" cy="2489200"/>
          </a:xfrm>
          <a:prstGeom prst="roundRect">
            <a:avLst/>
          </a:prstGeom>
          <a:noFill/>
          <a:ln w="28575" cmpd="sng">
            <a:solidFill>
              <a:srgbClr val="31859C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0965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 animBg="1"/>
      <p:bldP spid="3" grpId="1" animBg="1"/>
      <p:bldP spid="7" grpId="0" animBg="1"/>
      <p:bldP spid="7" grpId="1" animBg="1"/>
      <p:bldP spid="4" grpId="0" animBg="1"/>
      <p:bldP spid="9" grpId="0" animBg="1"/>
      <p:bldP spid="9" grpId="1" animBg="1"/>
      <p:bldP spid="10" grpId="0" animBg="1"/>
      <p:bldP spid="11" grpId="0" animBg="1"/>
      <p:bldP spid="11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6242" y="-233362"/>
            <a:ext cx="8887284" cy="1427162"/>
          </a:xfrm>
        </p:spPr>
        <p:txBody>
          <a:bodyPr>
            <a:noAutofit/>
          </a:bodyPr>
          <a:lstStyle/>
          <a:p>
            <a:r>
              <a:rPr lang="en-US" sz="2800" dirty="0" smtClean="0"/>
              <a:t>“Best estimate” of gross primary productivity (GPP)</a:t>
            </a:r>
            <a:br>
              <a:rPr lang="en-US" sz="2800" dirty="0" smtClean="0"/>
            </a:br>
            <a:r>
              <a:rPr lang="en-US" sz="2800" dirty="0" smtClean="0">
                <a:solidFill>
                  <a:schemeClr val="accent6"/>
                </a:solidFill>
              </a:rPr>
              <a:t>(2001-2010) </a:t>
            </a:r>
            <a:endParaRPr lang="en-US" sz="2800" dirty="0">
              <a:solidFill>
                <a:schemeClr val="accent6"/>
              </a:solidFill>
            </a:endParaRPr>
          </a:p>
        </p:txBody>
      </p:sp>
      <p:pic>
        <p:nvPicPr>
          <p:cNvPr id="2" name="Picture 1" descr="BG1_GPP_mea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442" y="1016627"/>
            <a:ext cx="5616058" cy="255207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01700" y="6247368"/>
            <a:ext cx="744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79646"/>
                </a:solidFill>
              </a:rPr>
              <a:t>8 models </a:t>
            </a:r>
            <a:r>
              <a:rPr lang="en-US" dirty="0" smtClean="0"/>
              <a:t>(BIOME-BGC, CLM, CLM4ViC, DLEM, LPJ, ORCHIDEE, VEGAS, VISIT)</a:t>
            </a:r>
            <a:endParaRPr lang="en-US" dirty="0"/>
          </a:p>
        </p:txBody>
      </p:sp>
      <p:pic>
        <p:nvPicPr>
          <p:cNvPr id="5" name="Picture 4" descr="BG1_GPP_st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442" y="3640617"/>
            <a:ext cx="5616058" cy="2575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502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6538"/>
            <a:ext cx="8229600" cy="1143000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accent6"/>
                </a:solidFill>
                <a:latin typeface="Arial"/>
                <a:cs typeface="Arial"/>
              </a:rPr>
              <a:t>Do models </a:t>
            </a:r>
            <a:r>
              <a:rPr lang="en-US" sz="2800" dirty="0">
                <a:solidFill>
                  <a:schemeClr val="accent6"/>
                </a:solidFill>
                <a:latin typeface="Arial"/>
                <a:cs typeface="Arial"/>
              </a:rPr>
              <a:t>with similar structural characteristics will have similar estimates of </a:t>
            </a:r>
            <a:r>
              <a:rPr lang="en-US" sz="2800" dirty="0" smtClean="0">
                <a:solidFill>
                  <a:schemeClr val="accent6"/>
                </a:solidFill>
                <a:latin typeface="Arial"/>
                <a:cs typeface="Arial"/>
              </a:rPr>
              <a:t>GPP?</a:t>
            </a:r>
            <a:endParaRPr lang="en-US" sz="2800" dirty="0">
              <a:solidFill>
                <a:schemeClr val="accent6"/>
              </a:solidFill>
            </a:endParaRPr>
          </a:p>
        </p:txBody>
      </p:sp>
      <p:pic>
        <p:nvPicPr>
          <p:cNvPr id="3" name="Picture 2" descr="dendrogram_gpp_BG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692" y="2514600"/>
            <a:ext cx="3959607" cy="3257959"/>
          </a:xfrm>
          <a:prstGeom prst="rect">
            <a:avLst/>
          </a:prstGeom>
        </p:spPr>
      </p:pic>
      <p:pic>
        <p:nvPicPr>
          <p:cNvPr id="5" name="Picture 4" descr="dendrogram_overal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596766"/>
            <a:ext cx="4547250" cy="33641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5022334"/>
            <a:ext cx="4000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Overall model structural differences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97092" y="1868269"/>
            <a:ext cx="34897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Globally aggregated net GPP (2001-2010)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457200" y="4051300"/>
            <a:ext cx="749300" cy="711200"/>
          </a:xfrm>
          <a:prstGeom prst="ellipse">
            <a:avLst/>
          </a:prstGeom>
          <a:noFill/>
          <a:ln w="19050" cmpd="sng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197092" y="4762500"/>
            <a:ext cx="937008" cy="914400"/>
          </a:xfrm>
          <a:prstGeom prst="ellipse">
            <a:avLst/>
          </a:prstGeom>
          <a:noFill/>
          <a:ln w="19050" cmpd="sng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149600" y="3454400"/>
            <a:ext cx="1117600" cy="889000"/>
          </a:xfrm>
          <a:prstGeom prst="ellipse">
            <a:avLst/>
          </a:prstGeom>
          <a:noFill/>
          <a:ln w="19050" cmpd="sng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772399" y="4165600"/>
            <a:ext cx="1003300" cy="1003300"/>
          </a:xfrm>
          <a:prstGeom prst="ellipse">
            <a:avLst/>
          </a:prstGeom>
          <a:noFill/>
          <a:ln w="19050" cmpd="sng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252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MsTMIP experimental protocol:</a:t>
            </a: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06305"/>
            <a:ext cx="8229600" cy="4525963"/>
          </a:xfrm>
        </p:spPr>
        <p:txBody>
          <a:bodyPr>
            <a:noAutofit/>
          </a:bodyPr>
          <a:lstStyle/>
          <a:p>
            <a:pPr lvl="0">
              <a:lnSpc>
                <a:spcPct val="110000"/>
              </a:lnSpc>
              <a:spcBef>
                <a:spcPts val="0"/>
              </a:spcBef>
            </a:pPr>
            <a:r>
              <a:rPr lang="en-US" sz="2400" dirty="0">
                <a:latin typeface="Arial"/>
                <a:cs typeface="Arial"/>
              </a:rPr>
              <a:t>Protocol represents </a:t>
            </a:r>
            <a:r>
              <a:rPr lang="en-US" sz="2400" dirty="0">
                <a:solidFill>
                  <a:schemeClr val="accent6"/>
                </a:solidFill>
                <a:latin typeface="Arial"/>
                <a:cs typeface="Arial"/>
              </a:rPr>
              <a:t>hypotheses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that we collectively </a:t>
            </a:r>
            <a:r>
              <a:rPr lang="en-US" sz="2400" dirty="0" smtClean="0">
                <a:latin typeface="Arial"/>
                <a:cs typeface="Arial"/>
              </a:rPr>
              <a:t>have:</a:t>
            </a:r>
            <a:endParaRPr lang="en-US" sz="2400" dirty="0">
              <a:latin typeface="Arial"/>
              <a:cs typeface="Arial"/>
            </a:endParaRP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2400" dirty="0" smtClean="0">
                <a:solidFill>
                  <a:srgbClr val="595959"/>
                </a:solidFill>
                <a:latin typeface="Arial"/>
                <a:cs typeface="Arial"/>
              </a:rPr>
              <a:t>Strict protocol  </a:t>
            </a:r>
            <a:r>
              <a:rPr lang="en-US" sz="2400" dirty="0" smtClean="0">
                <a:solidFill>
                  <a:srgbClr val="595959"/>
                </a:solidFill>
                <a:latin typeface="Wingdings"/>
                <a:ea typeface="Wingdings"/>
                <a:cs typeface="Wingdings"/>
                <a:sym typeface="Wingdings"/>
              </a:rPr>
              <a:t> </a:t>
            </a:r>
            <a:r>
              <a:rPr lang="en-US" sz="2400" dirty="0" smtClean="0">
                <a:solidFill>
                  <a:srgbClr val="595959"/>
                </a:solidFill>
                <a:latin typeface="Arial"/>
                <a:cs typeface="Arial"/>
              </a:rPr>
              <a:t>isolate </a:t>
            </a:r>
            <a:r>
              <a:rPr lang="en-US" sz="2400" dirty="0">
                <a:solidFill>
                  <a:srgbClr val="595959"/>
                </a:solidFill>
                <a:latin typeface="Arial"/>
                <a:cs typeface="Arial"/>
              </a:rPr>
              <a:t>sources of </a:t>
            </a:r>
            <a:r>
              <a:rPr lang="en-US" sz="2400" dirty="0" smtClean="0">
                <a:solidFill>
                  <a:srgbClr val="595959"/>
                </a:solidFill>
                <a:latin typeface="Arial"/>
                <a:cs typeface="Arial"/>
              </a:rPr>
              <a:t>differences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2400" dirty="0">
                <a:solidFill>
                  <a:srgbClr val="595959"/>
                </a:solidFill>
                <a:latin typeface="Arial"/>
                <a:cs typeface="Arial"/>
              </a:rPr>
              <a:t>S</a:t>
            </a:r>
            <a:r>
              <a:rPr lang="en-US" sz="2400" dirty="0" smtClean="0">
                <a:solidFill>
                  <a:srgbClr val="595959"/>
                </a:solidFill>
                <a:latin typeface="Arial"/>
                <a:cs typeface="Arial"/>
              </a:rPr>
              <a:t>imilar </a:t>
            </a:r>
            <a:r>
              <a:rPr lang="en-US" sz="2400" dirty="0">
                <a:solidFill>
                  <a:srgbClr val="595959"/>
                </a:solidFill>
                <a:latin typeface="Arial"/>
                <a:cs typeface="Arial"/>
              </a:rPr>
              <a:t>structural characteristics </a:t>
            </a:r>
            <a:r>
              <a:rPr lang="en-US" sz="2400" dirty="0" smtClean="0">
                <a:solidFill>
                  <a:srgbClr val="595959"/>
                </a:solidFill>
                <a:latin typeface="Wingdings"/>
                <a:ea typeface="Wingdings"/>
                <a:cs typeface="Wingdings"/>
                <a:sym typeface="Wingdings"/>
              </a:rPr>
              <a:t> </a:t>
            </a:r>
            <a:r>
              <a:rPr lang="en-US" sz="2400" dirty="0" smtClean="0">
                <a:solidFill>
                  <a:srgbClr val="595959"/>
                </a:solidFill>
                <a:latin typeface="Arial"/>
                <a:cs typeface="Arial"/>
              </a:rPr>
              <a:t>similar </a:t>
            </a:r>
            <a:r>
              <a:rPr lang="en-US" sz="2400" dirty="0">
                <a:solidFill>
                  <a:srgbClr val="595959"/>
                </a:solidFill>
                <a:latin typeface="Arial"/>
                <a:cs typeface="Arial"/>
              </a:rPr>
              <a:t>estimates of fluxes, </a:t>
            </a:r>
            <a:r>
              <a:rPr lang="en-US" sz="2400" dirty="0" smtClean="0">
                <a:solidFill>
                  <a:srgbClr val="595959"/>
                </a:solidFill>
                <a:latin typeface="Arial"/>
                <a:cs typeface="Arial"/>
              </a:rPr>
              <a:t>carbon pools</a:t>
            </a:r>
            <a:r>
              <a:rPr lang="en-US" sz="2400" dirty="0">
                <a:solidFill>
                  <a:srgbClr val="595959"/>
                </a:solidFill>
                <a:latin typeface="Arial"/>
                <a:cs typeface="Arial"/>
              </a:rPr>
              <a:t>, etc</a:t>
            </a:r>
            <a:r>
              <a:rPr lang="en-US" sz="2400" dirty="0" smtClean="0">
                <a:solidFill>
                  <a:srgbClr val="595959"/>
                </a:solidFill>
                <a:latin typeface="Arial"/>
                <a:cs typeface="Arial"/>
              </a:rPr>
              <a:t>.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2400" dirty="0">
                <a:latin typeface="Arial"/>
                <a:cs typeface="Arial"/>
              </a:rPr>
              <a:t>S</a:t>
            </a:r>
            <a:r>
              <a:rPr lang="en-US" sz="2400" dirty="0" smtClean="0">
                <a:latin typeface="Arial"/>
                <a:cs typeface="Arial"/>
              </a:rPr>
              <a:t>ensitivity </a:t>
            </a:r>
            <a:r>
              <a:rPr lang="en-US" sz="2400" dirty="0">
                <a:latin typeface="Arial"/>
                <a:cs typeface="Arial"/>
              </a:rPr>
              <a:t>to </a:t>
            </a:r>
            <a:r>
              <a:rPr lang="en-US" sz="2400" dirty="0" smtClean="0">
                <a:latin typeface="Arial"/>
                <a:cs typeface="Arial"/>
              </a:rPr>
              <a:t>forcing factors will differ among models</a:t>
            </a:r>
          </a:p>
        </p:txBody>
      </p:sp>
    </p:spTree>
    <p:extLst>
      <p:ext uri="{BB962C8B-B14F-4D97-AF65-F5344CB8AC3E}">
        <p14:creationId xmlns:p14="http://schemas.microsoft.com/office/powerpoint/2010/main" val="3248424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01_2010_GPP_sens_LPJ_ORCHIDE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500" y="1384300"/>
            <a:ext cx="6739353" cy="4971454"/>
          </a:xfrm>
          <a:prstGeom prst="rect">
            <a:avLst/>
          </a:prstGeom>
        </p:spPr>
      </p:pic>
      <p:sp>
        <p:nvSpPr>
          <p:cNvPr id="4" name="Title 3"/>
          <p:cNvSpPr txBox="1">
            <a:spLocks/>
          </p:cNvSpPr>
          <p:nvPr/>
        </p:nvSpPr>
        <p:spPr>
          <a:xfrm>
            <a:off x="1" y="25400"/>
            <a:ext cx="885395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Additive effects of difference </a:t>
            </a:r>
            <a:r>
              <a:rPr lang="en-US" sz="3600" dirty="0" err="1" smtClean="0"/>
              <a:t>forcings</a:t>
            </a:r>
            <a:r>
              <a:rPr lang="en-US" sz="3600" dirty="0" smtClean="0"/>
              <a:t>:</a:t>
            </a:r>
          </a:p>
          <a:p>
            <a:r>
              <a:rPr lang="en-US" sz="3600" dirty="0" smtClean="0">
                <a:solidFill>
                  <a:schemeClr val="accent6"/>
                </a:solidFill>
              </a:rPr>
              <a:t>Gross Primary Productivity (GPP)</a:t>
            </a:r>
            <a:endParaRPr lang="en-US" sz="3600" dirty="0">
              <a:solidFill>
                <a:schemeClr val="accent6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067549" y="1610384"/>
            <a:ext cx="491897" cy="4347114"/>
          </a:xfrm>
          <a:prstGeom prst="rect">
            <a:avLst/>
          </a:prstGeom>
          <a:noFill/>
          <a:ln w="28575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6155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1901_2010_GPP_sens_LPJ_ORCHIDE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54" y="213384"/>
            <a:ext cx="3283240" cy="2421965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6186515"/>
              </p:ext>
            </p:extLst>
          </p:nvPr>
        </p:nvGraphicFramePr>
        <p:xfrm>
          <a:off x="3453191" y="4999756"/>
          <a:ext cx="4738394" cy="172556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38529"/>
                <a:gridCol w="898633"/>
                <a:gridCol w="1209023"/>
                <a:gridCol w="1392209"/>
              </a:tblGrid>
              <a:tr h="380389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17375E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rgbClr val="17375E"/>
                          </a:solidFill>
                          <a:latin typeface="Arial"/>
                          <a:cs typeface="Arial"/>
                        </a:rPr>
                        <a:t>% ΔGPP when adding time varying</a:t>
                      </a:r>
                      <a:r>
                        <a:rPr lang="en-US" sz="1400" b="0" baseline="0" dirty="0" smtClean="0">
                          <a:solidFill>
                            <a:srgbClr val="17375E"/>
                          </a:solidFill>
                          <a:latin typeface="Arial"/>
                          <a:cs typeface="Arial"/>
                        </a:rPr>
                        <a:t>:</a:t>
                      </a:r>
                      <a:endParaRPr lang="en-US" sz="1400" b="0" dirty="0">
                        <a:solidFill>
                          <a:srgbClr val="17375E"/>
                        </a:solidFill>
                        <a:latin typeface="Arial"/>
                        <a:cs typeface="Arial"/>
                      </a:endParaRPr>
                    </a:p>
                  </a:txBody>
                  <a:tcPr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  <a:tr h="535310">
                <a:tc>
                  <a:txBody>
                    <a:bodyPr/>
                    <a:lstStyle/>
                    <a:p>
                      <a:pPr algn="r"/>
                      <a:r>
                        <a:rPr lang="en-US" sz="1400" b="0" dirty="0" smtClean="0">
                          <a:solidFill>
                            <a:srgbClr val="17375E"/>
                          </a:solidFill>
                          <a:latin typeface="Arial"/>
                          <a:cs typeface="Arial"/>
                        </a:rPr>
                        <a:t>Model</a:t>
                      </a:r>
                      <a:endParaRPr lang="en-US" sz="1400" b="0" dirty="0">
                        <a:solidFill>
                          <a:srgbClr val="17375E"/>
                        </a:solidFill>
                        <a:latin typeface="Arial"/>
                        <a:cs typeface="Arial"/>
                      </a:endParaRPr>
                    </a:p>
                  </a:txBody>
                  <a:tcPr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rgbClr val="17375E"/>
                          </a:solidFill>
                          <a:latin typeface="Arial"/>
                          <a:cs typeface="Arial"/>
                        </a:rPr>
                        <a:t>Climate</a:t>
                      </a:r>
                      <a:endParaRPr lang="en-US" sz="1400" b="0" dirty="0">
                        <a:solidFill>
                          <a:srgbClr val="17375E"/>
                        </a:solidFill>
                        <a:latin typeface="Arial"/>
                        <a:cs typeface="Arial"/>
                      </a:endParaRPr>
                    </a:p>
                  </a:txBody>
                  <a:tcPr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rgbClr val="17375E"/>
                          </a:solidFill>
                          <a:latin typeface="Arial"/>
                          <a:cs typeface="Arial"/>
                        </a:rPr>
                        <a:t>Land</a:t>
                      </a:r>
                      <a:r>
                        <a:rPr lang="en-US" sz="1400" b="0" baseline="0" dirty="0" smtClean="0">
                          <a:solidFill>
                            <a:srgbClr val="17375E"/>
                          </a:solidFill>
                          <a:latin typeface="Arial"/>
                          <a:cs typeface="Arial"/>
                        </a:rPr>
                        <a:t> use, land cover change </a:t>
                      </a:r>
                      <a:endParaRPr lang="en-US" sz="1400" b="0" dirty="0">
                        <a:solidFill>
                          <a:srgbClr val="17375E"/>
                        </a:solidFill>
                        <a:latin typeface="Arial"/>
                        <a:cs typeface="Arial"/>
                      </a:endParaRPr>
                    </a:p>
                  </a:txBody>
                  <a:tcPr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rgbClr val="17375E"/>
                          </a:solidFill>
                          <a:latin typeface="Arial"/>
                          <a:cs typeface="Arial"/>
                        </a:rPr>
                        <a:t>Atmospheric</a:t>
                      </a:r>
                      <a:r>
                        <a:rPr lang="en-US" sz="1400" b="0" baseline="0" dirty="0" smtClean="0">
                          <a:solidFill>
                            <a:srgbClr val="17375E"/>
                          </a:solidFill>
                          <a:latin typeface="Arial"/>
                          <a:cs typeface="Arial"/>
                        </a:rPr>
                        <a:t> CO</a:t>
                      </a:r>
                      <a:r>
                        <a:rPr lang="en-US" sz="1400" b="0" baseline="-25000" dirty="0" smtClean="0">
                          <a:solidFill>
                            <a:srgbClr val="17375E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lang="en-US" sz="1400" b="0" dirty="0" smtClean="0">
                        <a:solidFill>
                          <a:srgbClr val="17375E"/>
                        </a:solidFill>
                        <a:latin typeface="Arial"/>
                        <a:cs typeface="Arial"/>
                      </a:endParaRPr>
                    </a:p>
                  </a:txBody>
                  <a:tcPr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6827"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LPJ</a:t>
                      </a:r>
                      <a:endParaRPr lang="en-US" sz="14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3.2</a:t>
                      </a:r>
                      <a:endParaRPr lang="en-US" sz="14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-4.1</a:t>
                      </a:r>
                      <a:endParaRPr lang="en-US" sz="14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19.7</a:t>
                      </a:r>
                      <a:endParaRPr lang="en-US" sz="14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6827"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ORCHIDEE</a:t>
                      </a:r>
                      <a:endParaRPr lang="en-US" sz="14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-4.6</a:t>
                      </a:r>
                      <a:endParaRPr lang="en-US" sz="14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8.6</a:t>
                      </a:r>
                      <a:endParaRPr lang="en-US" sz="14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27.8</a:t>
                      </a:r>
                      <a:endParaRPr lang="en-US" sz="14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4763134"/>
              </p:ext>
            </p:extLst>
          </p:nvPr>
        </p:nvGraphicFramePr>
        <p:xfrm>
          <a:off x="2861507" y="2701365"/>
          <a:ext cx="5825293" cy="21615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47961"/>
                <a:gridCol w="908398"/>
                <a:gridCol w="1021154"/>
                <a:gridCol w="1288169"/>
                <a:gridCol w="1459611"/>
              </a:tblGrid>
              <a:tr h="532227"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17375E"/>
                          </a:solidFill>
                          <a:latin typeface="Arial"/>
                          <a:cs typeface="Arial"/>
                        </a:rPr>
                        <a:t>Net Mean Global Gross Primary Productivity</a:t>
                      </a:r>
                      <a:r>
                        <a:rPr lang="en-US" sz="1400" baseline="0" dirty="0" smtClean="0">
                          <a:solidFill>
                            <a:srgbClr val="17375E"/>
                          </a:solidFill>
                          <a:latin typeface="Arial"/>
                          <a:cs typeface="Arial"/>
                        </a:rPr>
                        <a:t> (GPP) [</a:t>
                      </a:r>
                      <a:r>
                        <a:rPr lang="en-US" sz="1400" baseline="0" dirty="0" err="1" smtClean="0">
                          <a:solidFill>
                            <a:srgbClr val="17375E"/>
                          </a:solidFill>
                          <a:latin typeface="Arial"/>
                          <a:cs typeface="Arial"/>
                        </a:rPr>
                        <a:t>PgC</a:t>
                      </a:r>
                      <a:r>
                        <a:rPr lang="en-US" sz="1400" baseline="0" dirty="0" smtClean="0">
                          <a:solidFill>
                            <a:srgbClr val="17375E"/>
                          </a:solidFill>
                          <a:latin typeface="Arial"/>
                          <a:cs typeface="Arial"/>
                        </a:rPr>
                        <a:t>/</a:t>
                      </a:r>
                      <a:r>
                        <a:rPr lang="en-US" sz="1400" baseline="0" dirty="0" err="1" smtClean="0">
                          <a:solidFill>
                            <a:srgbClr val="17375E"/>
                          </a:solidFill>
                          <a:latin typeface="Arial"/>
                          <a:cs typeface="Arial"/>
                        </a:rPr>
                        <a:t>yr</a:t>
                      </a:r>
                      <a:r>
                        <a:rPr lang="en-US" sz="1400" baseline="0" dirty="0" smtClean="0">
                          <a:solidFill>
                            <a:srgbClr val="17375E"/>
                          </a:solidFill>
                          <a:latin typeface="Arial"/>
                          <a:cs typeface="Arial"/>
                        </a:rPr>
                        <a:t>] </a:t>
                      </a:r>
                      <a:r>
                        <a:rPr lang="en-US" sz="1400" dirty="0" smtClean="0">
                          <a:solidFill>
                            <a:srgbClr val="17375E"/>
                          </a:solidFill>
                          <a:latin typeface="Arial"/>
                          <a:cs typeface="Arial"/>
                        </a:rPr>
                        <a:t>2001-2010</a:t>
                      </a:r>
                      <a:endParaRPr lang="en-US" sz="1400" dirty="0">
                        <a:solidFill>
                          <a:srgbClr val="17375E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  <a:tr h="980419">
                <a:tc>
                  <a:txBody>
                    <a:bodyPr/>
                    <a:lstStyle/>
                    <a:p>
                      <a:pPr algn="r"/>
                      <a:r>
                        <a:rPr lang="en-US" sz="1400" b="0" dirty="0" smtClean="0">
                          <a:solidFill>
                            <a:srgbClr val="17375E"/>
                          </a:solidFill>
                          <a:latin typeface="Arial"/>
                          <a:cs typeface="Arial"/>
                        </a:rPr>
                        <a:t>Model</a:t>
                      </a:r>
                      <a:endParaRPr lang="en-US" sz="1400" b="0" dirty="0">
                        <a:solidFill>
                          <a:srgbClr val="17375E"/>
                        </a:solidFill>
                        <a:latin typeface="Arial"/>
                        <a:cs typeface="Arial"/>
                      </a:endParaRPr>
                    </a:p>
                  </a:txBody>
                  <a:tcPr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Steady-state</a:t>
                      </a:r>
                      <a:endParaRPr lang="en-US" sz="1400" dirty="0">
                        <a:solidFill>
                          <a:schemeClr val="bg2">
                            <a:lumMod val="75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Tim</a:t>
                      </a:r>
                      <a:r>
                        <a:rPr lang="en-US" sz="1400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e varying climate </a:t>
                      </a:r>
                    </a:p>
                    <a:p>
                      <a:pPr algn="ctr"/>
                      <a:r>
                        <a:rPr lang="en-US" sz="1400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(SG1)</a:t>
                      </a:r>
                      <a:endParaRPr lang="en-US" sz="1400" dirty="0">
                        <a:solidFill>
                          <a:schemeClr val="bg2">
                            <a:lumMod val="75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Tim</a:t>
                      </a:r>
                      <a:r>
                        <a:rPr lang="en-US" sz="1400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e varying climate &amp; LULCC</a:t>
                      </a:r>
                    </a:p>
                    <a:p>
                      <a:pPr algn="ctr"/>
                      <a:r>
                        <a:rPr lang="en-US" sz="1400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(SG2)</a:t>
                      </a:r>
                      <a:endParaRPr lang="en-US" sz="1400" dirty="0">
                        <a:solidFill>
                          <a:schemeClr val="bg2">
                            <a:lumMod val="75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Tim</a:t>
                      </a:r>
                      <a:r>
                        <a:rPr lang="en-US" sz="1400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e varying Climate &amp; LULCC &amp; CO</a:t>
                      </a:r>
                      <a:r>
                        <a:rPr lang="en-US" sz="1400" baseline="-250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lang="en-US" sz="1400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 </a:t>
                      </a:r>
                    </a:p>
                    <a:p>
                      <a:pPr algn="ctr"/>
                      <a:r>
                        <a:rPr lang="en-US" sz="1400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(SG3)</a:t>
                      </a:r>
                      <a:endParaRPr lang="en-US" sz="1400" dirty="0" smtClean="0">
                        <a:solidFill>
                          <a:schemeClr val="bg2">
                            <a:lumMod val="75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0812"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LPJ</a:t>
                      </a:r>
                      <a:endParaRPr lang="en-US" sz="14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137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141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136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162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8132"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ORCHIDEE</a:t>
                      </a:r>
                      <a:endParaRPr lang="en-US" sz="14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123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117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127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162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06343" y="727335"/>
            <a:ext cx="5437657" cy="1143000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>
                <a:solidFill>
                  <a:srgbClr val="F79646"/>
                </a:solidFill>
              </a:rPr>
              <a:t>Quantifying the additive </a:t>
            </a:r>
            <a:r>
              <a:rPr lang="en-US" sz="2800" dirty="0">
                <a:solidFill>
                  <a:srgbClr val="F79646"/>
                </a:solidFill>
              </a:rPr>
              <a:t>e</a:t>
            </a:r>
            <a:r>
              <a:rPr lang="en-US" sz="2800" dirty="0" smtClean="0">
                <a:solidFill>
                  <a:srgbClr val="F79646"/>
                </a:solidFill>
              </a:rPr>
              <a:t>ffects of different </a:t>
            </a:r>
            <a:r>
              <a:rPr lang="en-US" sz="2800" dirty="0" err="1" smtClean="0">
                <a:solidFill>
                  <a:srgbClr val="F79646"/>
                </a:solidFill>
              </a:rPr>
              <a:t>forcings</a:t>
            </a:r>
            <a:r>
              <a:rPr lang="en-US" sz="2800" dirty="0" smtClean="0">
                <a:solidFill>
                  <a:srgbClr val="F79646"/>
                </a:solidFill>
              </a:rPr>
              <a:t> over the last decade</a:t>
            </a:r>
            <a:endParaRPr lang="en-US" sz="2800" dirty="0">
              <a:solidFill>
                <a:srgbClr val="F79646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59101" y="327684"/>
            <a:ext cx="232833" cy="2091666"/>
          </a:xfrm>
          <a:prstGeom prst="rect">
            <a:avLst/>
          </a:prstGeom>
          <a:noFill/>
          <a:ln w="28575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41301" y="3101593"/>
            <a:ext cx="25273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Sensitivity of LPJ and ORCHIDEE to climate and land use / land cover change differs</a:t>
            </a:r>
          </a:p>
          <a:p>
            <a:endParaRPr lang="en-US" sz="2000" dirty="0"/>
          </a:p>
          <a:p>
            <a:r>
              <a:rPr lang="en-US" sz="2000" dirty="0" smtClean="0"/>
              <a:t>Both models highly sensitive to time-varying CO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concentrations</a:t>
            </a:r>
            <a:endParaRPr lang="en-US" sz="2000" dirty="0"/>
          </a:p>
        </p:txBody>
      </p:sp>
      <p:sp>
        <p:nvSpPr>
          <p:cNvPr id="5" name="Rounded Rectangle 4"/>
          <p:cNvSpPr/>
          <p:nvPr/>
        </p:nvSpPr>
        <p:spPr>
          <a:xfrm>
            <a:off x="7239000" y="3263900"/>
            <a:ext cx="1447800" cy="1573655"/>
          </a:xfrm>
          <a:prstGeom prst="round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4711700" y="5359400"/>
            <a:ext cx="2006600" cy="1387274"/>
          </a:xfrm>
          <a:prstGeom prst="round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6743785" y="5359400"/>
            <a:ext cx="1447800" cy="1387274"/>
          </a:xfrm>
          <a:prstGeom prst="round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0467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9" grpId="0" animBg="1"/>
      <p:bldP spid="9" grpId="1" animBg="1"/>
      <p:bldP spid="9" grpId="2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79646"/>
                </a:solidFill>
              </a:rPr>
              <a:t>Summary and what’s next</a:t>
            </a:r>
            <a:endParaRPr lang="en-US" sz="4000" dirty="0">
              <a:solidFill>
                <a:srgbClr val="F79646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1600" y="1254918"/>
            <a:ext cx="6019800" cy="5399882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By isolating sources of variability (through strict protocol),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 smtClean="0">
                <a:solidFill>
                  <a:srgbClr val="F79646"/>
                </a:solidFill>
              </a:rPr>
              <a:t>we </a:t>
            </a:r>
            <a:r>
              <a:rPr lang="en-US" dirty="0">
                <a:solidFill>
                  <a:srgbClr val="F79646"/>
                </a:solidFill>
              </a:rPr>
              <a:t>can evaluate model results</a:t>
            </a:r>
            <a:r>
              <a:rPr lang="en-US" dirty="0"/>
              <a:t> in a way that was not possible with the NACP </a:t>
            </a:r>
            <a:r>
              <a:rPr lang="en-US" dirty="0" smtClean="0"/>
              <a:t>regional synthesis activity:</a:t>
            </a:r>
          </a:p>
          <a:p>
            <a:pPr lvl="1"/>
            <a:r>
              <a:rPr lang="en-US" dirty="0" smtClean="0">
                <a:solidFill>
                  <a:srgbClr val="F79646"/>
                </a:solidFill>
              </a:rPr>
              <a:t>Attribute</a:t>
            </a:r>
            <a:r>
              <a:rPr lang="en-US" dirty="0" smtClean="0"/>
              <a:t> inter-model variability to structural differences </a:t>
            </a:r>
            <a:endParaRPr lang="en-US" dirty="0"/>
          </a:p>
          <a:p>
            <a:pPr lvl="1"/>
            <a:r>
              <a:rPr lang="en-US" dirty="0" smtClean="0">
                <a:solidFill>
                  <a:srgbClr val="F79646"/>
                </a:solidFill>
              </a:rPr>
              <a:t>Quantify</a:t>
            </a:r>
            <a:r>
              <a:rPr lang="en-US" dirty="0" smtClean="0"/>
              <a:t> sensitivity of models (and their estimates) to forcing factors</a:t>
            </a:r>
          </a:p>
          <a:p>
            <a:r>
              <a:rPr lang="en-US" dirty="0" smtClean="0"/>
              <a:t>Model-data evaluation (benchmarking) is </a:t>
            </a:r>
            <a:r>
              <a:rPr lang="en-US" dirty="0">
                <a:solidFill>
                  <a:srgbClr val="F79646"/>
                </a:solidFill>
              </a:rPr>
              <a:t>c</a:t>
            </a:r>
            <a:r>
              <a:rPr lang="en-US" dirty="0" smtClean="0">
                <a:solidFill>
                  <a:srgbClr val="F79646"/>
                </a:solidFill>
              </a:rPr>
              <a:t>urrently underway</a:t>
            </a:r>
            <a:r>
              <a:rPr lang="en-US" dirty="0" smtClean="0"/>
              <a:t>; </a:t>
            </a:r>
            <a:r>
              <a:rPr lang="en-US" dirty="0"/>
              <a:t>w</a:t>
            </a:r>
            <a:r>
              <a:rPr lang="en-US" dirty="0" smtClean="0"/>
              <a:t>ill evaluate model performance as a function of:</a:t>
            </a:r>
          </a:p>
          <a:p>
            <a:pPr lvl="1"/>
            <a:r>
              <a:rPr lang="en-US" dirty="0" smtClean="0"/>
              <a:t>Domain (global versus North America)</a:t>
            </a:r>
          </a:p>
          <a:p>
            <a:pPr lvl="1"/>
            <a:r>
              <a:rPr lang="en-US" dirty="0" smtClean="0"/>
              <a:t>Spatial and temporal resolution of driver data</a:t>
            </a:r>
          </a:p>
          <a:p>
            <a:r>
              <a:rPr lang="en-US" dirty="0" smtClean="0">
                <a:solidFill>
                  <a:srgbClr val="F79646"/>
                </a:solidFill>
              </a:rPr>
              <a:t>MsTMIP Workshop </a:t>
            </a:r>
            <a:r>
              <a:rPr lang="en-US" dirty="0" smtClean="0"/>
              <a:t>following NACP AIM4, February, 2013, Albuquerque, NM.</a:t>
            </a:r>
          </a:p>
        </p:txBody>
      </p:sp>
      <p:pic>
        <p:nvPicPr>
          <p:cNvPr id="6" name="Picture 5" descr="dendrogram_gpp_BG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155700"/>
            <a:ext cx="2663056" cy="2191159"/>
          </a:xfrm>
          <a:prstGeom prst="rect">
            <a:avLst/>
          </a:prstGeom>
        </p:spPr>
      </p:pic>
      <p:pic>
        <p:nvPicPr>
          <p:cNvPr id="7" name="Picture 6" descr="1901_2010_GPP_sens_LPJ_ORCHIDE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858" y="3543300"/>
            <a:ext cx="2762398" cy="2037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8709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338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Future projections depend, in part, on ability to model land-atmosphere carbon exchange</a:t>
            </a:r>
            <a:endParaRPr lang="en-US" sz="3200" dirty="0"/>
          </a:p>
        </p:txBody>
      </p:sp>
      <p:pic>
        <p:nvPicPr>
          <p:cNvPr id="3" name="Picture 2" descr="C:\NACP_ORNL\Synthesis_Continental\NACPsynthesis\Analysis\processed_bymodel\Figures\June2011\pcolor_NEP_summer_ltm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1" y="1277938"/>
            <a:ext cx="5080000" cy="333216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177801" y="4610099"/>
            <a:ext cx="4991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Huntzinger et al. (2012) Ecological Modeling</a:t>
            </a:r>
            <a:endParaRPr lang="en-US" sz="1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t="35185" r="49205" b="34028"/>
          <a:stretch/>
        </p:blipFill>
        <p:spPr>
          <a:xfrm>
            <a:off x="5258403" y="2938163"/>
            <a:ext cx="3721133" cy="285136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68901" y="5789530"/>
            <a:ext cx="42227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Friedlingstein</a:t>
            </a:r>
            <a:r>
              <a:rPr lang="en-US" sz="1600" dirty="0" smtClean="0"/>
              <a:t> et al., 2006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963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rocess 3"/>
          <p:cNvSpPr/>
          <p:nvPr/>
        </p:nvSpPr>
        <p:spPr>
          <a:xfrm>
            <a:off x="154379" y="206993"/>
            <a:ext cx="2493817" cy="2149433"/>
          </a:xfrm>
          <a:prstGeom prst="flowChartProces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76902" y="990763"/>
            <a:ext cx="12944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Models</a:t>
            </a:r>
            <a:endParaRPr lang="en-US" sz="2400" b="1" dirty="0">
              <a:solidFill>
                <a:schemeClr val="bg1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6673932" y="432638"/>
            <a:ext cx="2054431" cy="1698172"/>
            <a:chOff x="6673932" y="2327563"/>
            <a:chExt cx="2054431" cy="1698172"/>
          </a:xfrm>
        </p:grpSpPr>
        <p:sp>
          <p:nvSpPr>
            <p:cNvPr id="7" name="Flowchart: Process 6"/>
            <p:cNvSpPr/>
            <p:nvPr/>
          </p:nvSpPr>
          <p:spPr>
            <a:xfrm>
              <a:off x="6673932" y="2327563"/>
              <a:ext cx="2054431" cy="1698172"/>
            </a:xfrm>
            <a:prstGeom prst="flowChartProcess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801706" y="2416573"/>
              <a:ext cx="177227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b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Policy and management choices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342411" y="3225132"/>
            <a:ext cx="2103906" cy="2756568"/>
            <a:chOff x="532417" y="4273131"/>
            <a:chExt cx="2103906" cy="1593273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0" name="Flowchart: Process 9"/>
            <p:cNvSpPr/>
            <p:nvPr/>
          </p:nvSpPr>
          <p:spPr>
            <a:xfrm>
              <a:off x="532417" y="4273131"/>
              <a:ext cx="2103906" cy="1593273"/>
            </a:xfrm>
            <a:prstGeom prst="flowChartProcess">
              <a:avLst/>
            </a:prstGeom>
            <a:solidFill>
              <a:schemeClr val="tx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32418" y="4392382"/>
              <a:ext cx="2068278" cy="136977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1200"/>
                </a:spcAft>
              </a:pPr>
              <a:r>
                <a:rPr lang="en-US" b="1" dirty="0" smtClean="0">
                  <a:solidFill>
                    <a:schemeClr val="bg1"/>
                  </a:solidFill>
                </a:rPr>
                <a:t>Input data </a:t>
              </a:r>
            </a:p>
            <a:p>
              <a:pPr algn="ctr">
                <a:spcAft>
                  <a:spcPts val="1200"/>
                </a:spcAft>
              </a:pPr>
              <a:r>
                <a:rPr lang="en-US" b="1" dirty="0" smtClean="0">
                  <a:solidFill>
                    <a:schemeClr val="bg1"/>
                  </a:solidFill>
                </a:rPr>
                <a:t>Initial conditions</a:t>
              </a:r>
            </a:p>
            <a:p>
              <a:pPr algn="ctr">
                <a:spcAft>
                  <a:spcPts val="1200"/>
                </a:spcAft>
              </a:pPr>
              <a:r>
                <a:rPr lang="en-US" b="1" dirty="0">
                  <a:solidFill>
                    <a:schemeClr val="bg1"/>
                  </a:solidFill>
                </a:rPr>
                <a:t>Parameter </a:t>
              </a:r>
              <a:r>
                <a:rPr lang="en-US" b="1" dirty="0" smtClean="0">
                  <a:solidFill>
                    <a:schemeClr val="bg1"/>
                  </a:solidFill>
                </a:rPr>
                <a:t>values</a:t>
              </a:r>
            </a:p>
            <a:p>
              <a:pPr algn="ctr">
                <a:spcAft>
                  <a:spcPts val="1200"/>
                </a:spcAft>
              </a:pPr>
              <a:r>
                <a:rPr lang="en-US" b="1" dirty="0" smtClean="0">
                  <a:solidFill>
                    <a:schemeClr val="bg1"/>
                  </a:solidFill>
                </a:rPr>
                <a:t>Assumptions</a:t>
              </a:r>
            </a:p>
            <a:p>
              <a:pPr algn="ctr">
                <a:spcAft>
                  <a:spcPts val="1200"/>
                </a:spcAft>
              </a:pPr>
              <a:r>
                <a:rPr lang="en-US" b="1" dirty="0" smtClean="0">
                  <a:solidFill>
                    <a:schemeClr val="bg1"/>
                  </a:solidFill>
                </a:rPr>
                <a:t>Process inclusion &amp; formulation</a:t>
              </a:r>
            </a:p>
          </p:txBody>
        </p:sp>
      </p:grpSp>
      <p:cxnSp>
        <p:nvCxnSpPr>
          <p:cNvPr id="18" name="Straight Arrow Connector 17"/>
          <p:cNvCxnSpPr>
            <a:stCxn id="10" idx="0"/>
            <a:endCxn id="4" idx="2"/>
          </p:cNvCxnSpPr>
          <p:nvPr/>
        </p:nvCxnSpPr>
        <p:spPr>
          <a:xfrm flipV="1">
            <a:off x="1394364" y="2356426"/>
            <a:ext cx="6924" cy="868706"/>
          </a:xfrm>
          <a:prstGeom prst="straightConnector1">
            <a:avLst/>
          </a:prstGeom>
          <a:ln w="38100">
            <a:solidFill>
              <a:srgbClr val="FF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/>
          <p:cNvGrpSpPr/>
          <p:nvPr/>
        </p:nvGrpSpPr>
        <p:grpSpPr>
          <a:xfrm>
            <a:off x="3356765" y="685979"/>
            <a:ext cx="2068279" cy="1200242"/>
            <a:chOff x="3214264" y="2096786"/>
            <a:chExt cx="2068279" cy="1200242"/>
          </a:xfrm>
        </p:grpSpPr>
        <p:sp>
          <p:nvSpPr>
            <p:cNvPr id="19" name="Flowchart: Process 18"/>
            <p:cNvSpPr/>
            <p:nvPr/>
          </p:nvSpPr>
          <p:spPr>
            <a:xfrm>
              <a:off x="3214264" y="2096786"/>
              <a:ext cx="2046505" cy="1191490"/>
            </a:xfrm>
            <a:prstGeom prst="flowChartProcess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214265" y="2219810"/>
              <a:ext cx="206827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1200"/>
                </a:spcAft>
              </a:pPr>
              <a:r>
                <a:rPr lang="en-US" b="1" dirty="0" smtClean="0">
                  <a:solidFill>
                    <a:schemeClr val="bg1"/>
                  </a:solidFill>
                </a:rPr>
                <a:t>Understanding of system /</a:t>
              </a:r>
            </a:p>
            <a:p>
              <a:pPr algn="ctr">
                <a:spcAft>
                  <a:spcPts val="1200"/>
                </a:spcAft>
              </a:pPr>
              <a:r>
                <a:rPr lang="en-US" b="1" dirty="0" smtClean="0">
                  <a:solidFill>
                    <a:schemeClr val="bg1"/>
                  </a:solidFill>
                </a:rPr>
                <a:t>Test </a:t>
              </a:r>
              <a:r>
                <a:rPr lang="en-US" b="1" dirty="0">
                  <a:solidFill>
                    <a:schemeClr val="bg1"/>
                  </a:solidFill>
                </a:rPr>
                <a:t>h</a:t>
              </a:r>
              <a:r>
                <a:rPr lang="en-US" b="1" dirty="0" smtClean="0">
                  <a:solidFill>
                    <a:schemeClr val="bg1"/>
                  </a:solidFill>
                </a:rPr>
                <a:t>ypotheses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22" name="Straight Arrow Connector 21"/>
          <p:cNvCxnSpPr>
            <a:stCxn id="4" idx="3"/>
          </p:cNvCxnSpPr>
          <p:nvPr/>
        </p:nvCxnSpPr>
        <p:spPr>
          <a:xfrm>
            <a:off x="2648196" y="1281710"/>
            <a:ext cx="708570" cy="0"/>
          </a:xfrm>
          <a:prstGeom prst="straightConnector1">
            <a:avLst/>
          </a:prstGeom>
          <a:ln w="38100">
            <a:solidFill>
              <a:srgbClr val="FF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9" idx="3"/>
            <a:endCxn id="7" idx="1"/>
          </p:cNvCxnSpPr>
          <p:nvPr/>
        </p:nvCxnSpPr>
        <p:spPr>
          <a:xfrm>
            <a:off x="5403270" y="1281724"/>
            <a:ext cx="1270662" cy="0"/>
          </a:xfrm>
          <a:prstGeom prst="straightConnector1">
            <a:avLst/>
          </a:prstGeom>
          <a:ln w="38100">
            <a:solidFill>
              <a:srgbClr val="FF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9054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rocess 3"/>
          <p:cNvSpPr/>
          <p:nvPr/>
        </p:nvSpPr>
        <p:spPr>
          <a:xfrm>
            <a:off x="154379" y="206993"/>
            <a:ext cx="2493817" cy="2149433"/>
          </a:xfrm>
          <a:prstGeom prst="flowChartProces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76902" y="990763"/>
            <a:ext cx="12944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Models</a:t>
            </a:r>
            <a:endParaRPr lang="en-US" sz="2400" b="1" dirty="0">
              <a:solidFill>
                <a:schemeClr val="bg1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6673932" y="432638"/>
            <a:ext cx="2054431" cy="1698172"/>
            <a:chOff x="6673932" y="2327563"/>
            <a:chExt cx="2054431" cy="1698172"/>
          </a:xfrm>
        </p:grpSpPr>
        <p:sp>
          <p:nvSpPr>
            <p:cNvPr id="7" name="Flowchart: Process 6"/>
            <p:cNvSpPr/>
            <p:nvPr/>
          </p:nvSpPr>
          <p:spPr>
            <a:xfrm>
              <a:off x="6673932" y="2327563"/>
              <a:ext cx="2054431" cy="1698172"/>
            </a:xfrm>
            <a:prstGeom prst="flowChartProcess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801706" y="2416573"/>
              <a:ext cx="177227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b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Policy and management choices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342411" y="3225132"/>
            <a:ext cx="2103906" cy="2756568"/>
            <a:chOff x="532417" y="4273131"/>
            <a:chExt cx="2103906" cy="1593273"/>
          </a:xfrm>
          <a:solidFill>
            <a:srgbClr val="FAC090"/>
          </a:solidFill>
        </p:grpSpPr>
        <p:sp>
          <p:nvSpPr>
            <p:cNvPr id="10" name="Flowchart: Process 9"/>
            <p:cNvSpPr/>
            <p:nvPr/>
          </p:nvSpPr>
          <p:spPr>
            <a:xfrm>
              <a:off x="532417" y="4273131"/>
              <a:ext cx="2103906" cy="1593273"/>
            </a:xfrm>
            <a:prstGeom prst="flowChartProcess">
              <a:avLst/>
            </a:prstGeom>
            <a:solidFill>
              <a:srgbClr val="FFFFFF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32418" y="4392382"/>
              <a:ext cx="2068278" cy="136977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1200"/>
                </a:spcAft>
              </a:pPr>
              <a:r>
                <a:rPr lang="en-US" b="1" dirty="0" smtClean="0">
                  <a:solidFill>
                    <a:schemeClr val="bg2">
                      <a:lumMod val="75000"/>
                    </a:schemeClr>
                  </a:solidFill>
                </a:rPr>
                <a:t>Input data </a:t>
              </a:r>
            </a:p>
            <a:p>
              <a:pPr algn="ctr">
                <a:spcAft>
                  <a:spcPts val="1200"/>
                </a:spcAft>
              </a:pPr>
              <a:r>
                <a:rPr lang="en-US" b="1" dirty="0" smtClean="0">
                  <a:solidFill>
                    <a:schemeClr val="bg2">
                      <a:lumMod val="75000"/>
                    </a:schemeClr>
                  </a:solidFill>
                </a:rPr>
                <a:t>Initial conditions</a:t>
              </a:r>
            </a:p>
            <a:p>
              <a:pPr algn="ctr">
                <a:spcAft>
                  <a:spcPts val="1200"/>
                </a:spcAft>
              </a:pPr>
              <a:r>
                <a:rPr lang="en-US" b="1" dirty="0">
                  <a:solidFill>
                    <a:schemeClr val="accent6">
                      <a:lumMod val="50000"/>
                    </a:schemeClr>
                  </a:solidFill>
                </a:rPr>
                <a:t>Parameter </a:t>
              </a:r>
              <a:r>
                <a:rPr lang="en-US" b="1" dirty="0" smtClean="0">
                  <a:solidFill>
                    <a:schemeClr val="accent6">
                      <a:lumMod val="50000"/>
                    </a:schemeClr>
                  </a:solidFill>
                </a:rPr>
                <a:t>values</a:t>
              </a:r>
            </a:p>
            <a:p>
              <a:pPr algn="ctr">
                <a:spcAft>
                  <a:spcPts val="1200"/>
                </a:spcAft>
              </a:pPr>
              <a:r>
                <a:rPr lang="en-US" b="1" dirty="0" smtClean="0">
                  <a:solidFill>
                    <a:srgbClr val="FF0000"/>
                  </a:solidFill>
                </a:rPr>
                <a:t>Assumptions</a:t>
              </a:r>
            </a:p>
            <a:p>
              <a:pPr algn="ctr">
                <a:spcAft>
                  <a:spcPts val="1200"/>
                </a:spcAft>
              </a:pPr>
              <a:r>
                <a:rPr lang="en-US" b="1" dirty="0" smtClean="0">
                  <a:solidFill>
                    <a:srgbClr val="FF0000"/>
                  </a:solidFill>
                </a:rPr>
                <a:t>Process inclusion &amp; formulation</a:t>
              </a:r>
            </a:p>
          </p:txBody>
        </p:sp>
      </p:grpSp>
      <p:cxnSp>
        <p:nvCxnSpPr>
          <p:cNvPr id="18" name="Straight Arrow Connector 17"/>
          <p:cNvCxnSpPr>
            <a:stCxn id="10" idx="0"/>
            <a:endCxn id="4" idx="2"/>
          </p:cNvCxnSpPr>
          <p:nvPr/>
        </p:nvCxnSpPr>
        <p:spPr>
          <a:xfrm flipV="1">
            <a:off x="1394364" y="2356426"/>
            <a:ext cx="6924" cy="868706"/>
          </a:xfrm>
          <a:prstGeom prst="straightConnector1">
            <a:avLst/>
          </a:prstGeom>
          <a:ln w="38100">
            <a:solidFill>
              <a:srgbClr val="FF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/>
          <p:cNvGrpSpPr/>
          <p:nvPr/>
        </p:nvGrpSpPr>
        <p:grpSpPr>
          <a:xfrm>
            <a:off x="3356765" y="685979"/>
            <a:ext cx="2068279" cy="1200242"/>
            <a:chOff x="3214264" y="2096786"/>
            <a:chExt cx="2068279" cy="1200242"/>
          </a:xfrm>
        </p:grpSpPr>
        <p:sp>
          <p:nvSpPr>
            <p:cNvPr id="19" name="Flowchart: Process 18"/>
            <p:cNvSpPr/>
            <p:nvPr/>
          </p:nvSpPr>
          <p:spPr>
            <a:xfrm>
              <a:off x="3214264" y="2096786"/>
              <a:ext cx="2046505" cy="1191490"/>
            </a:xfrm>
            <a:prstGeom prst="flowChartProcess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214265" y="2219810"/>
              <a:ext cx="206827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1200"/>
                </a:spcAft>
              </a:pPr>
              <a:r>
                <a:rPr lang="en-US" b="1" dirty="0" smtClean="0">
                  <a:solidFill>
                    <a:schemeClr val="bg1"/>
                  </a:solidFill>
                </a:rPr>
                <a:t>Understanding of system /</a:t>
              </a:r>
            </a:p>
            <a:p>
              <a:pPr algn="ctr">
                <a:spcAft>
                  <a:spcPts val="1200"/>
                </a:spcAft>
              </a:pPr>
              <a:r>
                <a:rPr lang="en-US" b="1" dirty="0" smtClean="0">
                  <a:solidFill>
                    <a:schemeClr val="bg1"/>
                  </a:solidFill>
                </a:rPr>
                <a:t>Test </a:t>
              </a:r>
              <a:r>
                <a:rPr lang="en-US" b="1" dirty="0">
                  <a:solidFill>
                    <a:schemeClr val="bg1"/>
                  </a:solidFill>
                </a:rPr>
                <a:t>h</a:t>
              </a:r>
              <a:r>
                <a:rPr lang="en-US" b="1" dirty="0" smtClean="0">
                  <a:solidFill>
                    <a:schemeClr val="bg1"/>
                  </a:solidFill>
                </a:rPr>
                <a:t>ypotheses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22" name="Straight Arrow Connector 21"/>
          <p:cNvCxnSpPr>
            <a:stCxn id="4" idx="3"/>
          </p:cNvCxnSpPr>
          <p:nvPr/>
        </p:nvCxnSpPr>
        <p:spPr>
          <a:xfrm>
            <a:off x="2648196" y="1281710"/>
            <a:ext cx="708570" cy="0"/>
          </a:xfrm>
          <a:prstGeom prst="straightConnector1">
            <a:avLst/>
          </a:prstGeom>
          <a:ln w="38100">
            <a:solidFill>
              <a:srgbClr val="FF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9" idx="3"/>
            <a:endCxn id="7" idx="1"/>
          </p:cNvCxnSpPr>
          <p:nvPr/>
        </p:nvCxnSpPr>
        <p:spPr>
          <a:xfrm>
            <a:off x="5403270" y="1281724"/>
            <a:ext cx="1270662" cy="0"/>
          </a:xfrm>
          <a:prstGeom prst="straightConnector1">
            <a:avLst/>
          </a:prstGeom>
          <a:ln w="38100">
            <a:solidFill>
              <a:srgbClr val="FF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795979" y="2356426"/>
            <a:ext cx="56148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79646"/>
                </a:solidFill>
              </a:rPr>
              <a:t>V</a:t>
            </a:r>
            <a:r>
              <a:rPr lang="en-US" sz="2400" dirty="0" smtClean="0">
                <a:solidFill>
                  <a:schemeClr val="accent6"/>
                </a:solidFill>
              </a:rPr>
              <a:t>ariability or uncertainty in model estimates driven by:</a:t>
            </a:r>
            <a:endParaRPr lang="en-US" sz="2400" dirty="0">
              <a:solidFill>
                <a:schemeClr val="accent6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823366" y="3225132"/>
            <a:ext cx="621903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</a:rPr>
              <a:t>Environmental driving data</a:t>
            </a:r>
            <a:endParaRPr lang="en-US" sz="2400" dirty="0">
              <a:solidFill>
                <a:srgbClr val="FFFFFF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</a:rPr>
              <a:t>Parameterization (parametric uncertainty)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</a:rPr>
              <a:t>Model structure (structural uncertainty)</a:t>
            </a:r>
          </a:p>
          <a:p>
            <a:endParaRPr lang="en-US" sz="2400" u="sng" dirty="0" smtClean="0">
              <a:solidFill>
                <a:srgbClr val="F79646"/>
              </a:solidFill>
            </a:endParaRPr>
          </a:p>
          <a:p>
            <a:r>
              <a:rPr lang="en-US" sz="2400" dirty="0" smtClean="0">
                <a:solidFill>
                  <a:srgbClr val="FFFFFF"/>
                </a:solidFill>
              </a:rPr>
              <a:t>To quantify </a:t>
            </a:r>
            <a:r>
              <a:rPr lang="en-US" sz="2400" dirty="0" smtClean="0">
                <a:solidFill>
                  <a:schemeClr val="accent6"/>
                </a:solidFill>
              </a:rPr>
              <a:t>structural uncertainty</a:t>
            </a:r>
            <a:r>
              <a:rPr lang="en-US" sz="2400" dirty="0" smtClean="0">
                <a:solidFill>
                  <a:srgbClr val="FFFFFF"/>
                </a:solidFill>
              </a:rPr>
              <a:t> need:</a:t>
            </a:r>
          </a:p>
          <a:p>
            <a:pPr marL="571500" indent="-342900"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</a:rPr>
              <a:t>Large community of models</a:t>
            </a:r>
          </a:p>
          <a:p>
            <a:pPr marL="571500" indent="-342900"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</a:rPr>
              <a:t>Strict simulation protocol </a:t>
            </a:r>
            <a:endParaRPr lang="en-US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92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FFFFFF"/>
                </a:solidFill>
              </a:rPr>
              <a:t>Multi-scale Synthesis &amp; Terrestrial Model Intercomparison Project (MsTMIP)</a:t>
            </a: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79646"/>
                </a:solidFill>
              </a:rPr>
              <a:t>Unique in several ways:</a:t>
            </a:r>
          </a:p>
          <a:p>
            <a:r>
              <a:rPr lang="en-US" dirty="0" smtClean="0"/>
              <a:t>Two </a:t>
            </a:r>
            <a:r>
              <a:rPr lang="en-US" u="sng" dirty="0" smtClean="0">
                <a:solidFill>
                  <a:schemeClr val="accent6"/>
                </a:solidFill>
              </a:rPr>
              <a:t>spatial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 smtClean="0"/>
              <a:t>scales: Global (0.5° by 0.5°); North America (0.25° by 0.25°);</a:t>
            </a:r>
          </a:p>
          <a:p>
            <a:r>
              <a:rPr lang="en-US" dirty="0" smtClean="0"/>
              <a:t>Two distinct sets of </a:t>
            </a:r>
            <a:r>
              <a:rPr lang="en-US" u="sng" dirty="0" smtClean="0">
                <a:solidFill>
                  <a:srgbClr val="F79646"/>
                </a:solidFill>
              </a:rPr>
              <a:t>standardized</a:t>
            </a:r>
            <a:r>
              <a:rPr lang="en-US" dirty="0" smtClean="0">
                <a:solidFill>
                  <a:srgbClr val="F79646"/>
                </a:solidFill>
              </a:rPr>
              <a:t> </a:t>
            </a:r>
            <a:r>
              <a:rPr lang="en-US" dirty="0" smtClean="0"/>
              <a:t>environmental input data</a:t>
            </a:r>
          </a:p>
          <a:p>
            <a:pPr lvl="1"/>
            <a:r>
              <a:rPr lang="en-US" dirty="0" smtClean="0"/>
              <a:t>Climate, land cover &amp; land-use/land-cover change history, phenology, atmospheric CO</a:t>
            </a:r>
            <a:r>
              <a:rPr lang="en-US" baseline="-25000" dirty="0" smtClean="0"/>
              <a:t>2</a:t>
            </a:r>
            <a:r>
              <a:rPr lang="en-US" dirty="0" smtClean="0"/>
              <a:t>, nitrogen deposition rates, soil, C3/C4 grass, major crops</a:t>
            </a:r>
          </a:p>
          <a:p>
            <a:r>
              <a:rPr lang="en-US" dirty="0" smtClean="0"/>
              <a:t>Includes over </a:t>
            </a:r>
            <a:r>
              <a:rPr lang="en-US" dirty="0" smtClean="0">
                <a:solidFill>
                  <a:srgbClr val="F79646"/>
                </a:solidFill>
              </a:rPr>
              <a:t>20 </a:t>
            </a:r>
            <a:r>
              <a:rPr lang="en-US" dirty="0" smtClean="0"/>
              <a:t>different TBMs</a:t>
            </a:r>
          </a:p>
          <a:p>
            <a:r>
              <a:rPr lang="en-US" dirty="0" smtClean="0"/>
              <a:t>110-year simulation period (1901-2010)</a:t>
            </a:r>
          </a:p>
          <a:p>
            <a:r>
              <a:rPr lang="en-US" dirty="0" smtClean="0"/>
              <a:t>10 different simulations model to assess </a:t>
            </a:r>
            <a:r>
              <a:rPr lang="en-US" u="sng" dirty="0" smtClean="0">
                <a:solidFill>
                  <a:srgbClr val="F79646"/>
                </a:solidFill>
              </a:rPr>
              <a:t>sensitivity</a:t>
            </a:r>
            <a:r>
              <a:rPr lang="en-US" dirty="0" smtClean="0">
                <a:solidFill>
                  <a:srgbClr val="F79646"/>
                </a:solidFill>
              </a:rPr>
              <a:t> </a:t>
            </a:r>
            <a:r>
              <a:rPr lang="en-US" dirty="0" smtClean="0"/>
              <a:t>to different forcing factors</a:t>
            </a:r>
          </a:p>
          <a:p>
            <a:r>
              <a:rPr lang="en-US" dirty="0" smtClean="0"/>
              <a:t>Evaluation of model performance against available observations (</a:t>
            </a:r>
            <a:r>
              <a:rPr lang="en-US" u="sng" dirty="0" smtClean="0">
                <a:solidFill>
                  <a:srgbClr val="F79646"/>
                </a:solidFill>
              </a:rPr>
              <a:t>benchmarking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792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FFFFFF"/>
                </a:solidFill>
              </a:rPr>
              <a:t>Multi-scale Synthesis &amp; Terrestrial Model Intercomparison Project (MsTMIP)</a:t>
            </a: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79646"/>
                </a:solidFill>
              </a:rPr>
              <a:t>Unique in several ways:</a:t>
            </a:r>
          </a:p>
          <a:p>
            <a:r>
              <a:rPr lang="en-US" dirty="0" smtClean="0">
                <a:solidFill>
                  <a:srgbClr val="7F7F7F"/>
                </a:solidFill>
              </a:rPr>
              <a:t>Two </a:t>
            </a:r>
            <a:r>
              <a:rPr lang="en-US" u="sng" dirty="0" smtClean="0">
                <a:solidFill>
                  <a:srgbClr val="7F7F7F"/>
                </a:solidFill>
              </a:rPr>
              <a:t>spatial</a:t>
            </a:r>
            <a:r>
              <a:rPr lang="en-US" dirty="0" smtClean="0">
                <a:solidFill>
                  <a:srgbClr val="7F7F7F"/>
                </a:solidFill>
              </a:rPr>
              <a:t> scales: </a:t>
            </a:r>
            <a:r>
              <a:rPr lang="en-US" dirty="0" smtClean="0"/>
              <a:t>Global (0.5° by 0.5°); </a:t>
            </a:r>
            <a:r>
              <a:rPr lang="en-US" dirty="0" smtClean="0">
                <a:solidFill>
                  <a:srgbClr val="7F7F7F"/>
                </a:solidFill>
              </a:rPr>
              <a:t>North America (0.25° by 0.25°);</a:t>
            </a:r>
          </a:p>
          <a:p>
            <a:r>
              <a:rPr lang="en-US" dirty="0" smtClean="0">
                <a:solidFill>
                  <a:srgbClr val="7F7F7F"/>
                </a:solidFill>
              </a:rPr>
              <a:t>Two distinct sets of </a:t>
            </a:r>
            <a:r>
              <a:rPr lang="en-US" u="sng" dirty="0" smtClean="0">
                <a:solidFill>
                  <a:srgbClr val="7F7F7F"/>
                </a:solidFill>
              </a:rPr>
              <a:t>standardized</a:t>
            </a:r>
            <a:r>
              <a:rPr lang="en-US" dirty="0" smtClean="0">
                <a:solidFill>
                  <a:srgbClr val="7F7F7F"/>
                </a:solidFill>
              </a:rPr>
              <a:t> environmental input data</a:t>
            </a:r>
          </a:p>
          <a:p>
            <a:pPr lvl="1"/>
            <a:r>
              <a:rPr lang="en-US" dirty="0" smtClean="0">
                <a:solidFill>
                  <a:srgbClr val="7F7F7F"/>
                </a:solidFill>
              </a:rPr>
              <a:t>Climate, land cover &amp; land-use/land-cover change history, phenology, atmospheric CO</a:t>
            </a:r>
            <a:r>
              <a:rPr lang="en-US" baseline="-25000" dirty="0" smtClean="0">
                <a:solidFill>
                  <a:srgbClr val="7F7F7F"/>
                </a:solidFill>
              </a:rPr>
              <a:t>2</a:t>
            </a:r>
            <a:r>
              <a:rPr lang="en-US" dirty="0" smtClean="0">
                <a:solidFill>
                  <a:srgbClr val="7F7F7F"/>
                </a:solidFill>
              </a:rPr>
              <a:t>, nitrogen deposition rates, soil, C3/C4 grass, major crops</a:t>
            </a:r>
          </a:p>
          <a:p>
            <a:r>
              <a:rPr lang="en-US" dirty="0" smtClean="0">
                <a:solidFill>
                  <a:srgbClr val="7F7F7F"/>
                </a:solidFill>
              </a:rPr>
              <a:t>Includes over</a:t>
            </a:r>
            <a:r>
              <a:rPr lang="en-US" dirty="0" smtClean="0">
                <a:solidFill>
                  <a:srgbClr val="A6A6A6"/>
                </a:solidFill>
              </a:rPr>
              <a:t> </a:t>
            </a:r>
            <a:r>
              <a:rPr lang="en-US" dirty="0" smtClean="0">
                <a:solidFill>
                  <a:srgbClr val="F79646"/>
                </a:solidFill>
              </a:rPr>
              <a:t>8 </a:t>
            </a:r>
            <a:r>
              <a:rPr lang="en-US" dirty="0" smtClean="0"/>
              <a:t>different TBMs</a:t>
            </a:r>
          </a:p>
          <a:p>
            <a:r>
              <a:rPr lang="en-US" dirty="0" smtClean="0"/>
              <a:t>110-year simulation period (1901-2010)</a:t>
            </a:r>
          </a:p>
          <a:p>
            <a:r>
              <a:rPr lang="en-US" dirty="0" smtClean="0"/>
              <a:t>4 different simulations </a:t>
            </a:r>
            <a:r>
              <a:rPr lang="en-US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model to assess </a:t>
            </a:r>
            <a:r>
              <a:rPr lang="en-US" u="sng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sensitivity</a:t>
            </a:r>
            <a:r>
              <a:rPr lang="en-US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 to different forcing factors</a:t>
            </a:r>
          </a:p>
          <a:p>
            <a:r>
              <a:rPr lang="en-US" dirty="0" smtClean="0">
                <a:solidFill>
                  <a:srgbClr val="7F7F7F"/>
                </a:solidFill>
              </a:rPr>
              <a:t>Evaluation of model performance against available observations (</a:t>
            </a:r>
            <a:r>
              <a:rPr lang="en-US" u="sng" dirty="0" smtClean="0">
                <a:solidFill>
                  <a:srgbClr val="7F7F7F"/>
                </a:solidFill>
              </a:rPr>
              <a:t>benchmarking</a:t>
            </a:r>
            <a:r>
              <a:rPr lang="en-US" dirty="0" smtClean="0">
                <a:solidFill>
                  <a:srgbClr val="7F7F7F"/>
                </a:solidFill>
              </a:rPr>
              <a:t>)</a:t>
            </a:r>
            <a:endParaRPr lang="en-US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3085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0553342"/>
              </p:ext>
            </p:extLst>
          </p:nvPr>
        </p:nvGraphicFramePr>
        <p:xfrm>
          <a:off x="614346" y="1354743"/>
          <a:ext cx="8288354" cy="2225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4400"/>
                <a:gridCol w="1295400"/>
                <a:gridCol w="1066800"/>
                <a:gridCol w="1382484"/>
                <a:gridCol w="1164771"/>
                <a:gridCol w="1164771"/>
                <a:gridCol w="129972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Order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Domain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Code</a:t>
                      </a:r>
                      <a:endParaRPr lang="en-US" sz="1600" b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Climate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LULUC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Atm.</a:t>
                      </a:r>
                      <a:r>
                        <a:rPr lang="en-US" sz="1600" baseline="0" dirty="0" smtClean="0"/>
                        <a:t> CO</a:t>
                      </a:r>
                      <a:r>
                        <a:rPr lang="en-US" sz="1600" baseline="-25000" dirty="0" smtClean="0"/>
                        <a:t>2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Nitrogen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algn="ctr"/>
                      <a:endParaRPr lang="en-US" sz="1600" dirty="0" smtClean="0"/>
                    </a:p>
                    <a:p>
                      <a:pPr algn="ctr"/>
                      <a:endParaRPr lang="en-US" sz="1600" dirty="0" smtClean="0"/>
                    </a:p>
                    <a:p>
                      <a:pPr algn="ctr"/>
                      <a:r>
                        <a:rPr lang="en-US" sz="1600" dirty="0" smtClean="0"/>
                        <a:t>Global</a:t>
                      </a:r>
                    </a:p>
                    <a:p>
                      <a:pPr algn="ctr"/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RG1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Constant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Constant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Constant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Constant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SG1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Time-varying</a:t>
                      </a:r>
                    </a:p>
                    <a:p>
                      <a:pPr algn="ctr"/>
                      <a:r>
                        <a:rPr lang="en-US" sz="1600" dirty="0" smtClean="0"/>
                        <a:t>(CRU+NCEP)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SG2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Time-varying</a:t>
                      </a:r>
                      <a:r>
                        <a:rPr lang="en-US" sz="1600" baseline="0" dirty="0" smtClean="0"/>
                        <a:t> (</a:t>
                      </a:r>
                      <a:r>
                        <a:rPr lang="en-US" sz="1600" dirty="0" err="1" smtClean="0"/>
                        <a:t>Hurtt</a:t>
                      </a:r>
                      <a:r>
                        <a:rPr lang="en-US" sz="1600" dirty="0" smtClean="0"/>
                        <a:t>)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SG3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Time-varying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BG1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Time-varying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946" y="2528608"/>
            <a:ext cx="1143000" cy="5787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7746" y="760383"/>
            <a:ext cx="7315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Reference simulations 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sym typeface="Symbol"/>
              </a:rPr>
              <a:t> </a:t>
            </a:r>
            <a:r>
              <a:rPr lang="en-US" sz="2000" dirty="0" smtClean="0">
                <a:sym typeface="Symbol"/>
              </a:rPr>
              <a:t>spin-up run out to 2010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366946" y="1160493"/>
            <a:ext cx="609600" cy="66669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80339" y="3938697"/>
            <a:ext cx="8305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E46C0A"/>
                </a:solidFill>
              </a:rPr>
              <a:t>Sensitivity simulations </a:t>
            </a:r>
            <a:r>
              <a:rPr lang="en-US" sz="2000" dirty="0" smtClean="0">
                <a:solidFill>
                  <a:srgbClr val="E46C0A"/>
                </a:solidFill>
                <a:sym typeface="Symbol"/>
              </a:rPr>
              <a:t> </a:t>
            </a:r>
            <a:r>
              <a:rPr lang="en-US" sz="2000" dirty="0" smtClean="0">
                <a:sym typeface="Symbol"/>
              </a:rPr>
              <a:t>turn one variable component on at a time </a:t>
            </a:r>
            <a:r>
              <a:rPr lang="en-US" sz="2000" dirty="0"/>
              <a:t>to systematically test the impact of climate variability, CO</a:t>
            </a:r>
            <a:r>
              <a:rPr lang="en-US" sz="2000" baseline="-25000" dirty="0"/>
              <a:t>2</a:t>
            </a:r>
            <a:r>
              <a:rPr lang="en-US" sz="2000" dirty="0"/>
              <a:t> fertilization, nitrogen limitation, and land cover / land-use change on carbon </a:t>
            </a:r>
            <a:r>
              <a:rPr lang="en-US" sz="2000" dirty="0" smtClean="0"/>
              <a:t>exchange. </a:t>
            </a:r>
            <a:endParaRPr lang="en-US" sz="2000" dirty="0" smtClean="0">
              <a:sym typeface="Symbol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1604946" y="2284384"/>
            <a:ext cx="1447800" cy="165728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1604946" y="2665383"/>
            <a:ext cx="1371600" cy="127629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1604946" y="2970183"/>
            <a:ext cx="1371600" cy="97149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80339" y="3959176"/>
            <a:ext cx="830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E46C0A"/>
                </a:solidFill>
              </a:rPr>
              <a:t>Baseline simulations </a:t>
            </a:r>
            <a:r>
              <a:rPr lang="en-US" sz="2000" dirty="0" smtClean="0">
                <a:solidFill>
                  <a:srgbClr val="E46C0A"/>
                </a:solidFill>
                <a:sym typeface="Symbol"/>
              </a:rPr>
              <a:t> </a:t>
            </a:r>
            <a:r>
              <a:rPr lang="en-US" sz="2000" dirty="0" smtClean="0">
                <a:sym typeface="Symbol"/>
              </a:rPr>
              <a:t>model’s best estimate of net land-atmosphere carbon flux (everything turned on)</a:t>
            </a:r>
            <a:endParaRPr lang="en-US" sz="2000" dirty="0"/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1985946" y="3455928"/>
            <a:ext cx="1066800" cy="48574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 txBox="1">
            <a:spLocks/>
          </p:cNvSpPr>
          <p:nvPr/>
        </p:nvSpPr>
        <p:spPr>
          <a:xfrm>
            <a:off x="609600" y="-13176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MsTMIP Simulations: Global</a:t>
            </a:r>
            <a:endParaRPr lang="en-US" sz="4000" dirty="0"/>
          </a:p>
        </p:txBody>
      </p:sp>
      <p:cxnSp>
        <p:nvCxnSpPr>
          <p:cNvPr id="16" name="Straight Arrow Connector 6"/>
          <p:cNvCxnSpPr>
            <a:cxnSpLocks noChangeShapeType="1"/>
          </p:cNvCxnSpPr>
          <p:nvPr/>
        </p:nvCxnSpPr>
        <p:spPr bwMode="auto">
          <a:xfrm>
            <a:off x="1359281" y="4797504"/>
            <a:ext cx="7089775" cy="0"/>
          </a:xfrm>
          <a:prstGeom prst="straightConnector1">
            <a:avLst/>
          </a:prstGeom>
          <a:noFill/>
          <a:ln w="38100" algn="ctr">
            <a:solidFill>
              <a:schemeClr val="accent6">
                <a:lumMod val="75000"/>
              </a:schemeClr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TextBox 16"/>
          <p:cNvSpPr txBox="1"/>
          <p:nvPr/>
        </p:nvSpPr>
        <p:spPr>
          <a:xfrm>
            <a:off x="1110898" y="4799788"/>
            <a:ext cx="652743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1801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27098" y="4799788"/>
            <a:ext cx="652643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1901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509985" y="4799788"/>
            <a:ext cx="652743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1980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741885" y="4799788"/>
            <a:ext cx="652743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2010</a:t>
            </a:r>
          </a:p>
        </p:txBody>
      </p:sp>
      <p:cxnSp>
        <p:nvCxnSpPr>
          <p:cNvPr id="23" name="Straight Arrow Connector 14"/>
          <p:cNvCxnSpPr>
            <a:cxnSpLocks noChangeShapeType="1"/>
          </p:cNvCxnSpPr>
          <p:nvPr/>
        </p:nvCxnSpPr>
        <p:spPr bwMode="auto">
          <a:xfrm flipV="1">
            <a:off x="1434748" y="5171263"/>
            <a:ext cx="0" cy="376237"/>
          </a:xfrm>
          <a:prstGeom prst="straightConnector1">
            <a:avLst/>
          </a:prstGeom>
          <a:noFill/>
          <a:ln w="57150" algn="ctr">
            <a:solidFill>
              <a:schemeClr val="accent6">
                <a:lumMod val="7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Arrow Connector 15"/>
          <p:cNvCxnSpPr>
            <a:cxnSpLocks noChangeShapeType="1"/>
          </p:cNvCxnSpPr>
          <p:nvPr/>
        </p:nvCxnSpPr>
        <p:spPr bwMode="auto">
          <a:xfrm flipV="1">
            <a:off x="4055710" y="5171263"/>
            <a:ext cx="0" cy="376237"/>
          </a:xfrm>
          <a:prstGeom prst="straightConnector1">
            <a:avLst/>
          </a:prstGeom>
          <a:noFill/>
          <a:ln w="57150" algn="ctr">
            <a:solidFill>
              <a:schemeClr val="accent6">
                <a:lumMod val="7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Straight Arrow Connector 16"/>
          <p:cNvCxnSpPr>
            <a:cxnSpLocks noChangeShapeType="1"/>
          </p:cNvCxnSpPr>
          <p:nvPr/>
        </p:nvCxnSpPr>
        <p:spPr bwMode="auto">
          <a:xfrm flipV="1">
            <a:off x="6827485" y="5171263"/>
            <a:ext cx="0" cy="376237"/>
          </a:xfrm>
          <a:prstGeom prst="straightConnector1">
            <a:avLst/>
          </a:prstGeom>
          <a:noFill/>
          <a:ln w="57150" algn="ctr">
            <a:solidFill>
              <a:schemeClr val="accent6">
                <a:lumMod val="7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Straight Arrow Connector 17"/>
          <p:cNvCxnSpPr>
            <a:cxnSpLocks noChangeShapeType="1"/>
          </p:cNvCxnSpPr>
          <p:nvPr/>
        </p:nvCxnSpPr>
        <p:spPr bwMode="auto">
          <a:xfrm flipV="1">
            <a:off x="8086373" y="5171263"/>
            <a:ext cx="0" cy="376237"/>
          </a:xfrm>
          <a:prstGeom prst="straightConnector1">
            <a:avLst/>
          </a:prstGeom>
          <a:noFill/>
          <a:ln w="57150" algn="ctr">
            <a:solidFill>
              <a:schemeClr val="accent6">
                <a:lumMod val="7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" name="TextBox 28"/>
          <p:cNvSpPr txBox="1"/>
          <p:nvPr/>
        </p:nvSpPr>
        <p:spPr>
          <a:xfrm>
            <a:off x="499710" y="5604369"/>
            <a:ext cx="19494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dirty="0" smtClean="0">
                <a:solidFill>
                  <a:srgbClr val="FFFFFF"/>
                </a:solidFill>
              </a:rPr>
              <a:t>Start with steady-state initial conditions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411185" y="5595125"/>
            <a:ext cx="1350963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dirty="0">
                <a:solidFill>
                  <a:srgbClr val="FFFFFF"/>
                </a:solidFill>
              </a:rPr>
              <a:t>Start m</a:t>
            </a:r>
            <a:r>
              <a:rPr lang="en-US" sz="1400" dirty="0" smtClean="0">
                <a:solidFill>
                  <a:srgbClr val="FFFFFF"/>
                </a:solidFill>
              </a:rPr>
              <a:t>onthly output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090885" y="5595125"/>
            <a:ext cx="152717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dirty="0">
                <a:solidFill>
                  <a:srgbClr val="FFFFFF"/>
                </a:solidFill>
              </a:rPr>
              <a:t>Start </a:t>
            </a:r>
            <a:r>
              <a:rPr lang="en-US" sz="1400" dirty="0" smtClean="0">
                <a:solidFill>
                  <a:srgbClr val="FFFFFF"/>
                </a:solidFill>
              </a:rPr>
              <a:t>3-hourly output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618060" y="5595125"/>
            <a:ext cx="992188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dirty="0" smtClean="0">
                <a:solidFill>
                  <a:srgbClr val="FFFFFF"/>
                </a:solidFill>
              </a:rPr>
              <a:t>Stop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68011" y="4272850"/>
            <a:ext cx="8286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Changing land-use, land-cover, CO</a:t>
            </a:r>
            <a:r>
              <a:rPr lang="en-US" baseline="-25000" dirty="0" smtClean="0">
                <a:solidFill>
                  <a:srgbClr val="FFFFFF"/>
                </a:solidFill>
              </a:rPr>
              <a:t>2</a:t>
            </a:r>
            <a:r>
              <a:rPr lang="en-US" dirty="0" smtClean="0">
                <a:solidFill>
                  <a:srgbClr val="FFFFFF"/>
                </a:solidFill>
              </a:rPr>
              <a:t> concentrations, nitrogen deposition rates, etc.</a:t>
            </a:r>
          </a:p>
        </p:txBody>
      </p:sp>
      <p:sp>
        <p:nvSpPr>
          <p:cNvPr id="2" name="Rectangle 1"/>
          <p:cNvSpPr/>
          <p:nvPr/>
        </p:nvSpPr>
        <p:spPr>
          <a:xfrm>
            <a:off x="3467100" y="4667061"/>
            <a:ext cx="5105048" cy="1460527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491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13" grpId="0"/>
      <p:bldP spid="13" grpId="1"/>
      <p:bldP spid="25" grpId="0"/>
      <p:bldP spid="25" grpId="1"/>
      <p:bldP spid="17" grpId="0"/>
      <p:bldP spid="19" grpId="0"/>
      <p:bldP spid="20" grpId="0"/>
      <p:bldP spid="22" grpId="0"/>
      <p:bldP spid="29" grpId="0"/>
      <p:bldP spid="30" grpId="0"/>
      <p:bldP spid="31" grpId="0"/>
      <p:bldP spid="32" grpId="0"/>
      <p:bldP spid="33" grpId="0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FFFFFF"/>
                </a:solidFill>
              </a:rPr>
              <a:t>MsTMIP experimental protocol:</a:t>
            </a:r>
            <a:endParaRPr lang="en-US" sz="4000" dirty="0">
              <a:solidFill>
                <a:srgbClr val="FFFFFF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06305"/>
            <a:ext cx="8229600" cy="4525963"/>
          </a:xfrm>
        </p:spPr>
        <p:txBody>
          <a:bodyPr>
            <a:noAutofit/>
          </a:bodyPr>
          <a:lstStyle/>
          <a:p>
            <a:pPr lvl="0">
              <a:lnSpc>
                <a:spcPct val="110000"/>
              </a:lnSpc>
              <a:spcBef>
                <a:spcPts val="0"/>
              </a:spcBef>
            </a:pPr>
            <a:r>
              <a:rPr lang="en-US" sz="2400" dirty="0">
                <a:latin typeface="Arial"/>
                <a:cs typeface="Arial"/>
              </a:rPr>
              <a:t>Protocol represents </a:t>
            </a:r>
            <a:r>
              <a:rPr lang="en-US" sz="2400" dirty="0">
                <a:solidFill>
                  <a:schemeClr val="accent6"/>
                </a:solidFill>
                <a:latin typeface="Arial"/>
                <a:cs typeface="Arial"/>
              </a:rPr>
              <a:t>hypotheses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that we collectively </a:t>
            </a:r>
            <a:r>
              <a:rPr lang="en-US" sz="2400" dirty="0" smtClean="0">
                <a:latin typeface="Arial"/>
                <a:cs typeface="Arial"/>
              </a:rPr>
              <a:t>have:</a:t>
            </a:r>
            <a:endParaRPr lang="en-US" sz="2400" dirty="0">
              <a:latin typeface="Arial"/>
              <a:cs typeface="Arial"/>
            </a:endParaRP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2400" dirty="0" smtClean="0">
                <a:latin typeface="Arial"/>
                <a:cs typeface="Arial"/>
              </a:rPr>
              <a:t>Strict protocol  </a:t>
            </a:r>
            <a:r>
              <a:rPr lang="en-US" sz="2400" dirty="0" smtClean="0">
                <a:solidFill>
                  <a:srgbClr val="F79646"/>
                </a:solidFill>
                <a:latin typeface="Wingdings"/>
                <a:ea typeface="Wingdings"/>
                <a:cs typeface="Wingdings"/>
                <a:sym typeface="Wingdings"/>
              </a:rPr>
              <a:t> </a:t>
            </a:r>
            <a:r>
              <a:rPr lang="en-US" sz="2400" dirty="0" smtClean="0">
                <a:latin typeface="Arial"/>
                <a:cs typeface="Arial"/>
              </a:rPr>
              <a:t>isolate</a:t>
            </a:r>
            <a:r>
              <a:rPr lang="en-US" sz="2400" dirty="0" smtClean="0">
                <a:solidFill>
                  <a:srgbClr val="FAC090"/>
                </a:solidFill>
                <a:latin typeface="Arial"/>
                <a:cs typeface="Arial"/>
              </a:rPr>
              <a:t> </a:t>
            </a:r>
            <a:r>
              <a:rPr lang="en-US" sz="2400" dirty="0" smtClean="0">
                <a:latin typeface="Arial"/>
                <a:cs typeface="Arial"/>
              </a:rPr>
              <a:t>impact of model choice on model estimates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2400" dirty="0">
                <a:latin typeface="Arial"/>
                <a:cs typeface="Arial"/>
              </a:rPr>
              <a:t>S</a:t>
            </a:r>
            <a:r>
              <a:rPr lang="en-US" sz="2400" dirty="0" smtClean="0">
                <a:latin typeface="Arial"/>
                <a:cs typeface="Arial"/>
              </a:rPr>
              <a:t>imilar </a:t>
            </a:r>
            <a:r>
              <a:rPr lang="en-US" sz="2400" dirty="0">
                <a:latin typeface="Arial"/>
                <a:cs typeface="Arial"/>
              </a:rPr>
              <a:t>structural characteristics </a:t>
            </a:r>
            <a:r>
              <a:rPr lang="en-US" sz="2400" dirty="0" smtClean="0">
                <a:solidFill>
                  <a:srgbClr val="F79646"/>
                </a:solidFill>
                <a:latin typeface="Wingdings"/>
                <a:ea typeface="Wingdings"/>
                <a:cs typeface="Wingdings"/>
                <a:sym typeface="Wingdings"/>
              </a:rPr>
              <a:t> </a:t>
            </a:r>
            <a:r>
              <a:rPr lang="en-US" sz="2400" dirty="0" smtClean="0">
                <a:latin typeface="Arial"/>
                <a:cs typeface="Arial"/>
              </a:rPr>
              <a:t>similar </a:t>
            </a:r>
            <a:r>
              <a:rPr lang="en-US" sz="2400" dirty="0">
                <a:latin typeface="Arial"/>
                <a:cs typeface="Arial"/>
              </a:rPr>
              <a:t>estimates of fluxes, </a:t>
            </a:r>
            <a:r>
              <a:rPr lang="en-US" sz="2400" dirty="0" smtClean="0">
                <a:latin typeface="Arial"/>
                <a:cs typeface="Arial"/>
              </a:rPr>
              <a:t>carbon pools</a:t>
            </a:r>
            <a:r>
              <a:rPr lang="en-US" sz="2400" dirty="0">
                <a:latin typeface="Arial"/>
                <a:cs typeface="Arial"/>
              </a:rPr>
              <a:t>, etc</a:t>
            </a:r>
            <a:r>
              <a:rPr lang="en-US" sz="2400" dirty="0" smtClean="0">
                <a:latin typeface="Arial"/>
                <a:cs typeface="Arial"/>
              </a:rPr>
              <a:t>.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2400" dirty="0" smtClean="0">
                <a:latin typeface="Arial"/>
                <a:cs typeface="Arial"/>
              </a:rPr>
              <a:t>Models will differ in their sensitivity </a:t>
            </a:r>
            <a:r>
              <a:rPr lang="en-US" sz="2400" dirty="0">
                <a:latin typeface="Arial"/>
                <a:cs typeface="Arial"/>
              </a:rPr>
              <a:t>to </a:t>
            </a:r>
            <a:r>
              <a:rPr lang="en-US" sz="2400" dirty="0" smtClean="0">
                <a:latin typeface="Arial"/>
                <a:cs typeface="Arial"/>
              </a:rPr>
              <a:t>forcing factors</a:t>
            </a:r>
          </a:p>
        </p:txBody>
      </p:sp>
    </p:spTree>
    <p:extLst>
      <p:ext uri="{BB962C8B-B14F-4D97-AF65-F5344CB8AC3E}">
        <p14:creationId xmlns:p14="http://schemas.microsoft.com/office/powerpoint/2010/main" val="1000600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FFFFFF"/>
                </a:solidFill>
              </a:rPr>
              <a:t>MsTMIP experimental protocol:</a:t>
            </a:r>
            <a:endParaRPr lang="en-US" sz="4000" dirty="0">
              <a:solidFill>
                <a:srgbClr val="FFFFFF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06305"/>
            <a:ext cx="8229600" cy="4525963"/>
          </a:xfrm>
        </p:spPr>
        <p:txBody>
          <a:bodyPr>
            <a:noAutofit/>
          </a:bodyPr>
          <a:lstStyle/>
          <a:p>
            <a:pPr lvl="0">
              <a:lnSpc>
                <a:spcPct val="110000"/>
              </a:lnSpc>
              <a:spcBef>
                <a:spcPts val="0"/>
              </a:spcBef>
            </a:pPr>
            <a:r>
              <a:rPr lang="en-US" sz="2400" dirty="0">
                <a:latin typeface="Arial"/>
                <a:cs typeface="Arial"/>
              </a:rPr>
              <a:t>Protocol represents </a:t>
            </a:r>
            <a:r>
              <a:rPr lang="en-US" sz="2400" dirty="0">
                <a:solidFill>
                  <a:schemeClr val="accent6"/>
                </a:solidFill>
                <a:latin typeface="Arial"/>
                <a:cs typeface="Arial"/>
              </a:rPr>
              <a:t>hypotheses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that we collectively </a:t>
            </a:r>
            <a:r>
              <a:rPr lang="en-US" sz="2400" dirty="0" smtClean="0">
                <a:latin typeface="Arial"/>
                <a:cs typeface="Arial"/>
              </a:rPr>
              <a:t>have:</a:t>
            </a:r>
            <a:endParaRPr lang="en-US" sz="2400" dirty="0">
              <a:latin typeface="Arial"/>
              <a:cs typeface="Arial"/>
            </a:endParaRP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2400" dirty="0" smtClean="0">
                <a:latin typeface="Arial"/>
                <a:cs typeface="Arial"/>
              </a:rPr>
              <a:t>Strict protocol  </a:t>
            </a:r>
            <a:r>
              <a:rPr lang="en-US" sz="2400" dirty="0" smtClean="0">
                <a:solidFill>
                  <a:srgbClr val="F79646"/>
                </a:solidFill>
                <a:latin typeface="Wingdings"/>
                <a:ea typeface="Wingdings"/>
                <a:cs typeface="Wingdings"/>
                <a:sym typeface="Wingdings"/>
              </a:rPr>
              <a:t> </a:t>
            </a:r>
            <a:r>
              <a:rPr lang="en-US" sz="2400" dirty="0" smtClean="0">
                <a:latin typeface="Arial"/>
                <a:cs typeface="Arial"/>
              </a:rPr>
              <a:t>isolate</a:t>
            </a:r>
            <a:r>
              <a:rPr lang="en-US" sz="2400" dirty="0" smtClean="0">
                <a:solidFill>
                  <a:srgbClr val="FAC090"/>
                </a:solidFill>
                <a:latin typeface="Arial"/>
                <a:cs typeface="Arial"/>
              </a:rPr>
              <a:t> </a:t>
            </a:r>
            <a:r>
              <a:rPr lang="en-US" sz="2400" dirty="0" smtClean="0">
                <a:latin typeface="Arial"/>
                <a:cs typeface="Arial"/>
              </a:rPr>
              <a:t>impact of model choice on model estimates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2400" dirty="0">
                <a:solidFill>
                  <a:srgbClr val="7F7F7F"/>
                </a:solidFill>
                <a:latin typeface="Arial"/>
                <a:cs typeface="Arial"/>
              </a:rPr>
              <a:t>S</a:t>
            </a:r>
            <a:r>
              <a:rPr lang="en-US" sz="2400" dirty="0" smtClean="0">
                <a:solidFill>
                  <a:srgbClr val="7F7F7F"/>
                </a:solidFill>
                <a:latin typeface="Arial"/>
                <a:cs typeface="Arial"/>
              </a:rPr>
              <a:t>im</a:t>
            </a:r>
            <a:r>
              <a:rPr lang="en-US" sz="2400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ilar </a:t>
            </a:r>
            <a:r>
              <a:rPr lang="en-US" sz="2400" dirty="0">
                <a:solidFill>
                  <a:schemeClr val="bg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structural characteristics </a:t>
            </a:r>
            <a:r>
              <a:rPr lang="en-US" sz="2400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Wingdings"/>
                <a:ea typeface="Wingdings"/>
                <a:cs typeface="Wingdings"/>
                <a:sym typeface="Wingdings"/>
              </a:rPr>
              <a:t> </a:t>
            </a:r>
            <a:r>
              <a:rPr lang="en-US" sz="2400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similar </a:t>
            </a:r>
            <a:r>
              <a:rPr lang="en-US" sz="2400" dirty="0">
                <a:solidFill>
                  <a:schemeClr val="bg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estimates of fluxes, </a:t>
            </a:r>
            <a:r>
              <a:rPr lang="en-US" sz="2400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carbon pools</a:t>
            </a:r>
            <a:r>
              <a:rPr lang="en-US" sz="2400" dirty="0">
                <a:solidFill>
                  <a:schemeClr val="bg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, etc</a:t>
            </a:r>
            <a:r>
              <a:rPr lang="en-US" sz="2400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.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2400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Models will differ in their sensitivity </a:t>
            </a:r>
            <a:r>
              <a:rPr lang="en-US" sz="2400" dirty="0">
                <a:solidFill>
                  <a:schemeClr val="bg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to </a:t>
            </a:r>
            <a:r>
              <a:rPr lang="en-US" sz="2400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forcing factors</a:t>
            </a:r>
          </a:p>
        </p:txBody>
      </p:sp>
    </p:spTree>
    <p:extLst>
      <p:ext uri="{BB962C8B-B14F-4D97-AF65-F5344CB8AC3E}">
        <p14:creationId xmlns:p14="http://schemas.microsoft.com/office/powerpoint/2010/main" val="22746950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2662</TotalTime>
  <Words>1170</Words>
  <Application>Microsoft Macintosh PowerPoint</Application>
  <PresentationFormat>On-screen Show (4:3)</PresentationFormat>
  <Paragraphs>213</Paragraphs>
  <Slides>19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Black</vt:lpstr>
      <vt:lpstr>Multi-Scale Synthesis and Terrestrial Model Intercomparison Project – A Systematic Approach for Evaluating Land-Atmosphere Flux Estimates </vt:lpstr>
      <vt:lpstr>Future projections depend, in part, on ability to model land-atmosphere carbon exchange</vt:lpstr>
      <vt:lpstr>PowerPoint Presentation</vt:lpstr>
      <vt:lpstr>PowerPoint Presentation</vt:lpstr>
      <vt:lpstr>Multi-scale Synthesis &amp; Terrestrial Model Intercomparison Project (MsTMIP)</vt:lpstr>
      <vt:lpstr>Multi-scale Synthesis &amp; Terrestrial Model Intercomparison Project (MsTMIP)</vt:lpstr>
      <vt:lpstr>PowerPoint Presentation</vt:lpstr>
      <vt:lpstr>MsTMIP experimental protocol:</vt:lpstr>
      <vt:lpstr>MsTMIP experimental protocol:</vt:lpstr>
      <vt:lpstr>NACP Regional Interim Synthesis vs. MsTMIP Mean GPP for North America (2000-2005)</vt:lpstr>
      <vt:lpstr>PowerPoint Presentation</vt:lpstr>
      <vt:lpstr>MsTMIP experimental protocol:</vt:lpstr>
      <vt:lpstr>Visualizing model structural differences using dendrograms</vt:lpstr>
      <vt:lpstr>“Best estimate” of gross primary productivity (GPP) (2001-2010) </vt:lpstr>
      <vt:lpstr>Do models with similar structural characteristics will have similar estimates of GPP?</vt:lpstr>
      <vt:lpstr>MsTMIP experimental protocol:</vt:lpstr>
      <vt:lpstr>PowerPoint Presentation</vt:lpstr>
      <vt:lpstr>Quantifying the additive effects of different forcings over the last decade</vt:lpstr>
      <vt:lpstr>Summary and what’s next</vt:lpstr>
    </vt:vector>
  </TitlesOfParts>
  <Company>Northern Arizona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Multi-Scale Synthesis and Terrestrial Model Intercomparison Project – A Systematic Approach for Evaluating Land-Atmosphere Flux Estimates </dc:title>
  <dc:creator>Deborah Huntzinger</dc:creator>
  <cp:lastModifiedBy>Deborah Huntzinger</cp:lastModifiedBy>
  <cp:revision>114</cp:revision>
  <cp:lastPrinted>2012-12-04T17:15:33Z</cp:lastPrinted>
  <dcterms:created xsi:type="dcterms:W3CDTF">2012-11-26T23:47:01Z</dcterms:created>
  <dcterms:modified xsi:type="dcterms:W3CDTF">2012-12-05T19:40:25Z</dcterms:modified>
</cp:coreProperties>
</file>